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6"/>
  </p:notesMasterIdLst>
  <p:sldIdLst>
    <p:sldId id="262" r:id="rId2"/>
    <p:sldId id="263" r:id="rId3"/>
    <p:sldId id="325" r:id="rId4"/>
    <p:sldId id="326" r:id="rId5"/>
    <p:sldId id="327" r:id="rId6"/>
    <p:sldId id="328" r:id="rId7"/>
    <p:sldId id="329" r:id="rId8"/>
    <p:sldId id="294" r:id="rId9"/>
    <p:sldId id="271" r:id="rId10"/>
    <p:sldId id="320" r:id="rId11"/>
    <p:sldId id="323" r:id="rId12"/>
    <p:sldId id="324" r:id="rId13"/>
    <p:sldId id="322" r:id="rId14"/>
    <p:sldId id="283" r:id="rId15"/>
    <p:sldId id="270" r:id="rId16"/>
    <p:sldId id="296" r:id="rId17"/>
    <p:sldId id="295" r:id="rId18"/>
    <p:sldId id="269" r:id="rId19"/>
    <p:sldId id="272" r:id="rId20"/>
    <p:sldId id="321" r:id="rId21"/>
    <p:sldId id="266" r:id="rId22"/>
    <p:sldId id="284" r:id="rId23"/>
    <p:sldId id="285" r:id="rId24"/>
    <p:sldId id="273" r:id="rId25"/>
    <p:sldId id="274" r:id="rId26"/>
    <p:sldId id="264" r:id="rId27"/>
    <p:sldId id="281" r:id="rId28"/>
    <p:sldId id="333" r:id="rId29"/>
    <p:sldId id="268" r:id="rId30"/>
    <p:sldId id="282" r:id="rId31"/>
    <p:sldId id="267" r:id="rId32"/>
    <p:sldId id="291" r:id="rId33"/>
    <p:sldId id="292" r:id="rId34"/>
    <p:sldId id="331" r:id="rId35"/>
    <p:sldId id="332" r:id="rId36"/>
    <p:sldId id="319" r:id="rId37"/>
    <p:sldId id="275" r:id="rId38"/>
    <p:sldId id="287" r:id="rId39"/>
    <p:sldId id="288" r:id="rId40"/>
    <p:sldId id="297" r:id="rId41"/>
    <p:sldId id="298" r:id="rId42"/>
    <p:sldId id="289" r:id="rId43"/>
    <p:sldId id="278" r:id="rId44"/>
    <p:sldId id="279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99328A7-D403-4841-BCC5-617997EF0B9A}">
          <p14:sldIdLst>
            <p14:sldId id="262"/>
            <p14:sldId id="263"/>
          </p14:sldIdLst>
        </p14:section>
        <p14:section name="Comparing cutoff methods" id="{8B6D955A-5620-5D44-BBB5-32491B74A4C6}">
          <p14:sldIdLst>
            <p14:sldId id="325"/>
            <p14:sldId id="326"/>
            <p14:sldId id="327"/>
            <p14:sldId id="328"/>
            <p14:sldId id="329"/>
          </p14:sldIdLst>
        </p14:section>
        <p14:section name="Sensitivity and specificity" id="{FEE59E12-2526-8E44-9ECC-6023D1057B82}">
          <p14:sldIdLst>
            <p14:sldId id="294"/>
            <p14:sldId id="271"/>
            <p14:sldId id="320"/>
            <p14:sldId id="323"/>
            <p14:sldId id="324"/>
            <p14:sldId id="322"/>
            <p14:sldId id="283"/>
            <p14:sldId id="270"/>
            <p14:sldId id="296"/>
            <p14:sldId id="295"/>
          </p14:sldIdLst>
        </p14:section>
        <p14:section name="ROC curves" id="{F6B08570-EA1C-5848-A156-EA6690246DB7}">
          <p14:sldIdLst>
            <p14:sldId id="269"/>
            <p14:sldId id="272"/>
            <p14:sldId id="321"/>
            <p14:sldId id="266"/>
            <p14:sldId id="284"/>
            <p14:sldId id="285"/>
            <p14:sldId id="273"/>
            <p14:sldId id="274"/>
          </p14:sldIdLst>
        </p14:section>
        <p14:section name="Mean + SD" id="{B0462169-DDC4-3843-B3A5-08DAF70323F3}">
          <p14:sldIdLst>
            <p14:sldId id="264"/>
            <p14:sldId id="281"/>
            <p14:sldId id="333"/>
            <p14:sldId id="268"/>
            <p14:sldId id="282"/>
            <p14:sldId id="267"/>
            <p14:sldId id="291"/>
            <p14:sldId id="292"/>
            <p14:sldId id="331"/>
            <p14:sldId id="332"/>
            <p14:sldId id="319"/>
          </p14:sldIdLst>
        </p14:section>
        <p14:section name="Mixture models" id="{182F2A2D-127B-6E48-8476-4A0E87A2B4CC}">
          <p14:sldIdLst>
            <p14:sldId id="275"/>
            <p14:sldId id="287"/>
            <p14:sldId id="288"/>
            <p14:sldId id="297"/>
            <p14:sldId id="298"/>
            <p14:sldId id="289"/>
            <p14:sldId id="278"/>
          </p14:sldIdLst>
        </p14:section>
        <p14:section name="Conclusion" id="{D32F214A-CA1A-8241-ADFF-DC091441CA2C}">
          <p14:sldIdLst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CE0FB90-2441-19E3-AE87-5EC9058FFAEA}" name="Sarah Lapidus" initials="" userId="S::slapidu1@jh.edu::c89f8e94-d9ee-4a70-8f0d-d05c80a5c9d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AB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16"/>
    <p:restoredTop sz="90516"/>
  </p:normalViewPr>
  <p:slideViewPr>
    <p:cSldViewPr snapToGrid="0">
      <p:cViewPr varScale="1">
        <p:scale>
          <a:sx n="112" d="100"/>
          <a:sy n="112" d="100"/>
        </p:scale>
        <p:origin x="488" y="192"/>
      </p:cViewPr>
      <p:guideLst/>
    </p:cSldViewPr>
  </p:slideViewPr>
  <p:outlineViewPr>
    <p:cViewPr>
      <p:scale>
        <a:sx n="33" d="100"/>
        <a:sy n="33" d="100"/>
      </p:scale>
      <p:origin x="0" y="-109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EBD97-50EF-EF40-B6C8-8EEC5922A707}" type="datetimeFigureOut">
              <a:rPr lang="en-US" smtClean="0"/>
              <a:t>5/18/25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36A33-5D10-324E-A65B-FF977BDFF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12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drxiv.org/content/10.1101/2024.04.26.24306413v1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drxiv.org/content/10.1101/2024.04.26.24306413v1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8720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Pretty good sensitivity and specificity based on this cutoff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Youden’s Index = TPR – FPR 0.933 – 0 = 0.933 (max is 1)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4042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Advantage: only  requires negative controls, which may be easier to obtain than positive controls, especially for rare diseases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91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 shows a simulated normal distribution. The curve models a normal distribution. Samples above the cutoff are shown in red and samples below the cutoff are shown in blue.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467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09DF6-A8EA-0EA5-51B5-5001A74C6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A3F131-3CD8-A9B2-B798-BC00FC4D73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EC1029-BA82-497E-50B3-0BB79D4AC6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Advantage: only  requires negative controls, which may be easier to obtain than positive controls, especially for rare diseases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A9B94-A435-FAA3-6B46-7680BD5C5E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567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marR="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Advantages</a:t>
            </a:r>
          </a:p>
          <a:p>
            <a:pPr marL="1143000" marR="0" lvl="2" indent="-228600">
              <a:lnSpc>
                <a:spcPct val="115000"/>
              </a:lnSpc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Simple to implement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742950" marR="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Disadvantages</a:t>
            </a:r>
          </a:p>
          <a:p>
            <a:pPr marL="1143000" marR="0" lvl="2" indent="-228600">
              <a:lnSpc>
                <a:spcPct val="115000"/>
              </a:lnSpc>
              <a:buFont typeface="Wingdings" pitchFamily="2" charset="2"/>
              <a:buChar char="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Only works if controls are normally distributed, or could have larger numbers above cutoff by chance</a:t>
            </a:r>
          </a:p>
          <a:p>
            <a:pPr marL="1143000" marR="0" lvl="2" indent="-228600">
              <a:lnSpc>
                <a:spcPct val="115000"/>
              </a:lnSpc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Requires negative controls to be comparable to true negative samples in population</a:t>
            </a:r>
          </a:p>
          <a:p>
            <a:pPr>
              <a:buNone/>
            </a:pP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Could result in false negatives if there is overlap between true positives and normal distribution of negatives</a:t>
            </a:r>
            <a:b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186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AFF2C-4B41-63E3-4FC6-2ED9F385A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5942A9-93E6-09F2-D9F4-6D2306712A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CC8D15-F1F0-A07F-9494-737F04D02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marR="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Advantages</a:t>
            </a:r>
          </a:p>
          <a:p>
            <a:pPr marL="1143000" marR="0" lvl="2" indent="-228600">
              <a:lnSpc>
                <a:spcPct val="115000"/>
              </a:lnSpc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Simple to implement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742950" marR="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Disadvantages</a:t>
            </a:r>
          </a:p>
          <a:p>
            <a:pPr marL="1143000" marR="0" lvl="2" indent="-228600">
              <a:lnSpc>
                <a:spcPct val="115000"/>
              </a:lnSpc>
              <a:buFont typeface="Wingdings" pitchFamily="2" charset="2"/>
              <a:buChar char="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Only works if controls are normally distributed, or could have larger numbers above cutoff by chance</a:t>
            </a:r>
          </a:p>
          <a:p>
            <a:pPr marL="1143000" marR="0" lvl="2" indent="-228600">
              <a:lnSpc>
                <a:spcPct val="115000"/>
              </a:lnSpc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Requires negative controls to be comparable to true negative samples in population</a:t>
            </a:r>
          </a:p>
          <a:p>
            <a:pPr>
              <a:buNone/>
            </a:pP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Could result in false negatives if there is overlap between true positives and normal distribution of negatives</a:t>
            </a:r>
            <a:b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D1FA6-F6D8-0CC8-3CC4-C679E2FD6C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637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200" b="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Untransformed and log scale both look pretty good. There’s generally little downside to doing a log transformation 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endParaRPr lang="en-US" sz="12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 code demo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neg_controls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&lt;-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dat$AntibodyLevel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dat$KnownStatus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== "Negative"]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cutoff_3sd &lt;- mean(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neg_controls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na.rm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TRUE) + 3 *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sd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neg_controls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na.rm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TRUE)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cutoff_5sd &lt;- mean(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neg_controls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na.rm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TRUE) + 5 *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sd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neg_controls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na.rm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TRUE)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print(cutoff_3sd)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print(cutoff_5sd)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E8F31-F47C-7544-95E0-5A2A5EBF283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282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278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have possible bimodal distributions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859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statistics show that bimodal distributions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81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 are going to go through other cutoff methods today, and there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isn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’ t always a clear cut answer for how to choose the method. It can depend on what controls you have available. Today we’ll focus on 4 methods: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4134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Distribution is not bimodal. Bimodal distributions are best for FMM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676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E8F31-F47C-7544-95E0-5A2A5EBF283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148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E8F31-F47C-7544-95E0-5A2A5EBF283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936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2AEA7-7FB5-8605-9B92-AF020D290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A7DC3B-B3E1-5F59-6114-5B7AEFA72F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F3B851-BB16-E237-8C72-24DB61FB5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www.medrxiv.org</a:t>
            </a:r>
            <a:r>
              <a:rPr lang="en-US" dirty="0"/>
              <a:t>/content/10.1101/2024.04.26.24306413v1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Investigation of the sero-epidemiology of vaccine preventable diseases and common viral infections in French populations using a multiplex serological assay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1C4A1-F2A5-E1C9-5FA1-627422EFCE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979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BB844-FBFF-B373-B1D5-CAE7D429D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49C828-F054-0197-40BC-A7C9C9AC8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98889E-D7B4-9492-D38A-617B67C627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www.medrxiv.org</a:t>
            </a:r>
            <a:r>
              <a:rPr lang="en-US" dirty="0"/>
              <a:t>/content/10.1101/2024.04.26.24306413v1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Investigation of the sero-epidemiology of vaccine preventable diseases and common viral infections in French populations using a multiplex serological assay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6041C-0541-954A-BCF9-EF333ECCB3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447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447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68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068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marR="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Using a cutoff value of 500</a:t>
            </a:r>
            <a:r>
              <a:rPr lang="en-US" sz="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we can calculate the sensitivity and specificity:</a:t>
            </a:r>
          </a:p>
          <a:p>
            <a:pPr marL="1143000" marR="0" lvl="2" indent="-228600">
              <a:lnSpc>
                <a:spcPct val="115000"/>
              </a:lnSpc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 code: 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# Define cutoff value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cutoff_value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&lt;- 500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# Create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Seropos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variable based on MFI cutoff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dat$Seropos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&lt;-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ifelse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dat$MFI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&gt;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cutoff_value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1, 0)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# Calculate values for sensitivity and specificity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TP &lt;- sum(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dat$Seropos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== 1 &amp;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dat$Pos_control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== 1)  # True Positives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TN &lt;- sum(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dat$Seropos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== 0 &amp;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dat$Pos_control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== 0)  # True Negatives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FP &lt;- sum(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dat$Seropos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== 1 &amp;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dat$Pos_control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== 0)  # False Positives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FN &lt;- sum(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dat$Seropos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== 0 &amp;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dat$Pos_control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== 1)  # False Negatives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# Calculate Sensitivity and Specificity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Sensitivity &lt;- TP / (TP + FN)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Specificity &lt;- TN / (TN + FP)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# Print results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cat("True Positives:", TP, "\n")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cat("True Negatives:", TN, "\n")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cat("False Positives:", FP, "\n")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cat("False Negatives:", FN, "\n")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cat("Sensitivity:", round(Sensitivity, 3), "\n")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cat("Specificity:", round(Specificity, 3), "\n")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Write R code in one chunk. I have a </a:t>
            </a:r>
            <a:r>
              <a:rPr lang="en-US" sz="10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df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called </a:t>
            </a:r>
            <a:r>
              <a:rPr lang="en-US" sz="10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with variable </a:t>
            </a:r>
            <a:r>
              <a:rPr lang="en-US" sz="10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Pos_control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with 1 for positive controls and 0 for negative controls. I also have variable called MFI with a range of MFI values. Include </a:t>
            </a:r>
            <a:r>
              <a:rPr lang="en-US" sz="10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cutoff_value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&lt;- 500. Create a variable called </a:t>
            </a:r>
            <a:r>
              <a:rPr lang="en-US" sz="10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Seropos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that is 1 if MFI &gt; </a:t>
            </a:r>
            <a:r>
              <a:rPr lang="en-US" sz="10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cutoff_value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and 0 otherwise.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0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Then calculate the number of true positive, true negative,  false positive, and false negative from this </a:t>
            </a:r>
            <a:r>
              <a:rPr lang="en-US" sz="1000" kern="1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df</a:t>
            </a:r>
            <a:r>
              <a:rPr lang="en-US" sz="10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Then calculate Sensitivity and Specificity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E8F31-F47C-7544-95E0-5A2A5EBF283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25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43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 descr="Home">
            <a:extLst>
              <a:ext uri="{FF2B5EF4-FFF2-40B4-BE49-F238E27FC236}">
                <a16:creationId xmlns:a16="http://schemas.microsoft.com/office/drawing/2014/main" id="{0AC141F3-5CF9-09AF-7275-B782E074C90F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07989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F1826-4679-C9A3-E40A-1F09916DB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3216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00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8382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852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450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79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3502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3F803E-49D7-635D-E900-AD3350706772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9461385" y="6429987"/>
            <a:ext cx="936062" cy="3798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3E41D1-D74A-E81D-B562-DA1F0D63509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477750" y="6458419"/>
            <a:ext cx="1621762" cy="3305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6CF5B46-4FF1-B1B3-A086-74B86DDCE433}"/>
              </a:ext>
            </a:extLst>
          </p:cNvPr>
          <p:cNvSpPr/>
          <p:nvPr userDrawn="1"/>
        </p:nvSpPr>
        <p:spPr>
          <a:xfrm>
            <a:off x="-10274" y="6369111"/>
            <a:ext cx="12202274" cy="501650"/>
          </a:xfrm>
          <a:prstGeom prst="rect">
            <a:avLst/>
          </a:prstGeom>
          <a:solidFill>
            <a:srgbClr val="66ABE5">
              <a:alpha val="26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270565-CB32-C2F4-3F29-296E86D7278E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480930" y="6462093"/>
            <a:ext cx="1621762" cy="33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61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4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6AA83-3018-9F8F-528F-89CC66F7B5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ptos" panose="020B0004020202020204" pitchFamily="34" charset="0"/>
              </a:rPr>
              <a:t>Lecture 4: determining serostatus and estimating seroprevalence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B6E2E0-2D58-C0D2-AA8B-7971B5E44E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May 22, 2025</a:t>
            </a:r>
          </a:p>
          <a:p>
            <a:r>
              <a:rPr lang="en-US" dirty="0" err="1"/>
              <a:t>Seroanalytics</a:t>
            </a:r>
            <a:r>
              <a:rPr lang="en-US" dirty="0"/>
              <a:t> Training</a:t>
            </a:r>
            <a:br>
              <a:rPr lang="en-US" dirty="0"/>
            </a:br>
            <a:r>
              <a:rPr lang="en-US" dirty="0"/>
              <a:t>Blantyre, Malawi</a:t>
            </a:r>
          </a:p>
        </p:txBody>
      </p:sp>
    </p:spTree>
    <p:extLst>
      <p:ext uri="{BB962C8B-B14F-4D97-AF65-F5344CB8AC3E}">
        <p14:creationId xmlns:p14="http://schemas.microsoft.com/office/powerpoint/2010/main" val="10623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C249-E32F-8B41-2F84-CB46B6D5D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2X2 table for ZIKA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0EE55-375C-04C5-B88F-6BC3AA0D5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17575"/>
          </a:xfrm>
        </p:spPr>
        <p:txBody>
          <a:bodyPr/>
          <a:lstStyle/>
          <a:p>
            <a:r>
              <a:rPr lang="en-US" dirty="0"/>
              <a:t>A 2x2 table is a way to summarize the numbers of TPs, FPs, TNs, and TPs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0D4E216-2959-F19B-E6C5-D86F6566DB87}"/>
              </a:ext>
            </a:extLst>
          </p:cNvPr>
          <p:cNvGraphicFramePr>
            <a:graphicFrameLocks noGrp="1"/>
          </p:cNvGraphicFramePr>
          <p:nvPr/>
        </p:nvGraphicFramePr>
        <p:xfrm>
          <a:off x="2152186" y="3311913"/>
          <a:ext cx="7370956" cy="18957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4801">
                  <a:extLst>
                    <a:ext uri="{9D8B030D-6E8A-4147-A177-3AD203B41FA5}">
                      <a16:colId xmlns:a16="http://schemas.microsoft.com/office/drawing/2014/main" val="1610809108"/>
                    </a:ext>
                  </a:extLst>
                </a:gridCol>
                <a:gridCol w="2067307">
                  <a:extLst>
                    <a:ext uri="{9D8B030D-6E8A-4147-A177-3AD203B41FA5}">
                      <a16:colId xmlns:a16="http://schemas.microsoft.com/office/drawing/2014/main" val="3207027330"/>
                    </a:ext>
                  </a:extLst>
                </a:gridCol>
                <a:gridCol w="1374354">
                  <a:extLst>
                    <a:ext uri="{9D8B030D-6E8A-4147-A177-3AD203B41FA5}">
                      <a16:colId xmlns:a16="http://schemas.microsoft.com/office/drawing/2014/main" val="4064368562"/>
                    </a:ext>
                  </a:extLst>
                </a:gridCol>
                <a:gridCol w="1524494">
                  <a:extLst>
                    <a:ext uri="{9D8B030D-6E8A-4147-A177-3AD203B41FA5}">
                      <a16:colId xmlns:a16="http://schemas.microsoft.com/office/drawing/2014/main" val="1771224322"/>
                    </a:ext>
                  </a:extLst>
                </a:gridCol>
              </a:tblGrid>
              <a:tr h="524147">
                <a:tc rowSpan="2" gridSpan="2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True disease 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569563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5598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Serostatus</a:t>
                      </a:r>
                      <a:r>
                        <a:rPr lang="en-US" sz="2400" b="1" baseline="0" dirty="0"/>
                        <a:t> based on cutoff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Seropositive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74339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Seronegative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8311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15F0117-50AB-F24F-477D-D58C9765991E}"/>
              </a:ext>
            </a:extLst>
          </p:cNvPr>
          <p:cNvSpPr txBox="1"/>
          <p:nvPr/>
        </p:nvSpPr>
        <p:spPr>
          <a:xfrm>
            <a:off x="10227026" y="4838328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True negatives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558384-A920-A0C7-3EFD-F5E2BB521A9C}"/>
              </a:ext>
            </a:extLst>
          </p:cNvPr>
          <p:cNvSpPr txBox="1"/>
          <p:nvPr/>
        </p:nvSpPr>
        <p:spPr>
          <a:xfrm>
            <a:off x="10227026" y="4298595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False positives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427395-0A9F-9EB9-D832-38744A7E8261}"/>
              </a:ext>
            </a:extLst>
          </p:cNvPr>
          <p:cNvSpPr txBox="1"/>
          <p:nvPr/>
        </p:nvSpPr>
        <p:spPr>
          <a:xfrm>
            <a:off x="4589373" y="3701994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True positives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7A708B-4290-3020-099F-0AF3180CCDB8}"/>
              </a:ext>
            </a:extLst>
          </p:cNvPr>
          <p:cNvCxnSpPr>
            <a:cxnSpLocks/>
          </p:cNvCxnSpPr>
          <p:nvPr/>
        </p:nvCxnSpPr>
        <p:spPr>
          <a:xfrm flipH="1">
            <a:off x="9619127" y="5030120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562D7A-00B6-06BD-25EB-DFF21FA14A0E}"/>
              </a:ext>
            </a:extLst>
          </p:cNvPr>
          <p:cNvCxnSpPr>
            <a:cxnSpLocks/>
          </p:cNvCxnSpPr>
          <p:nvPr/>
        </p:nvCxnSpPr>
        <p:spPr>
          <a:xfrm flipH="1">
            <a:off x="9655526" y="4487000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B816DDE-267F-876A-7BCA-72C9F2293DA8}"/>
              </a:ext>
            </a:extLst>
          </p:cNvPr>
          <p:cNvCxnSpPr>
            <a:cxnSpLocks/>
          </p:cNvCxnSpPr>
          <p:nvPr/>
        </p:nvCxnSpPr>
        <p:spPr>
          <a:xfrm>
            <a:off x="6183082" y="4027197"/>
            <a:ext cx="909094" cy="45606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42C9213-2906-5C35-9020-7CA7A4949107}"/>
              </a:ext>
            </a:extLst>
          </p:cNvPr>
          <p:cNvSpPr txBox="1"/>
          <p:nvPr/>
        </p:nvSpPr>
        <p:spPr>
          <a:xfrm>
            <a:off x="6392902" y="5633821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False negatives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896878A-48D4-F910-9A50-CC1E7838FD96}"/>
              </a:ext>
            </a:extLst>
          </p:cNvPr>
          <p:cNvCxnSpPr>
            <a:cxnSpLocks/>
          </p:cNvCxnSpPr>
          <p:nvPr/>
        </p:nvCxnSpPr>
        <p:spPr>
          <a:xfrm flipV="1">
            <a:off x="7318452" y="5207660"/>
            <a:ext cx="0" cy="42616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33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D6721-2FEE-3204-100F-307E87F56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2EEAE-E6EC-C98F-A123-910B2E235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False positives and false negatives: which are “worse”?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E8B51-6F1F-37B1-B4CA-CFC8B0CCF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When would we want to minimize false positives?</a:t>
            </a:r>
          </a:p>
          <a:p>
            <a:r>
              <a:rPr lang="en-US" sz="3200" dirty="0"/>
              <a:t>When would we want to minimize false negatives? </a:t>
            </a:r>
          </a:p>
        </p:txBody>
      </p:sp>
    </p:spTree>
    <p:extLst>
      <p:ext uri="{BB962C8B-B14F-4D97-AF65-F5344CB8AC3E}">
        <p14:creationId xmlns:p14="http://schemas.microsoft.com/office/powerpoint/2010/main" val="4273434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60EFC-C219-2180-8824-BCE1424C0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7951B-A866-42A5-540C-EBB6FD63D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When would we want to </a:t>
            </a:r>
            <a:r>
              <a:rPr lang="en-US" sz="3200" b="1" dirty="0"/>
              <a:t>minimize</a:t>
            </a:r>
            <a:r>
              <a:rPr lang="en-US" sz="3200" dirty="0"/>
              <a:t> </a:t>
            </a:r>
            <a:r>
              <a:rPr lang="en-US" sz="3200" b="1" dirty="0"/>
              <a:t>false positives</a:t>
            </a:r>
            <a:r>
              <a:rPr lang="en-US" sz="3200" dirty="0"/>
              <a:t>?</a:t>
            </a:r>
          </a:p>
          <a:p>
            <a:pPr lvl="1"/>
            <a:r>
              <a:rPr lang="en-US" sz="2800" dirty="0"/>
              <a:t>Do not want to over-estimate exposure or immunity</a:t>
            </a:r>
          </a:p>
          <a:p>
            <a:pPr lvl="1"/>
            <a:r>
              <a:rPr lang="en-US" sz="2800" dirty="0"/>
              <a:t>Minimize unnecessary interventions</a:t>
            </a:r>
          </a:p>
          <a:p>
            <a:r>
              <a:rPr lang="en-US" sz="3200" dirty="0"/>
              <a:t>When would we want to </a:t>
            </a:r>
            <a:r>
              <a:rPr lang="en-US" sz="3200" b="1" dirty="0"/>
              <a:t>minimize</a:t>
            </a:r>
            <a:r>
              <a:rPr lang="en-US" sz="3200" dirty="0"/>
              <a:t> </a:t>
            </a:r>
            <a:r>
              <a:rPr lang="en-US" sz="3200" b="1" dirty="0"/>
              <a:t>false negatives</a:t>
            </a:r>
            <a:r>
              <a:rPr lang="en-US" sz="3200" dirty="0"/>
              <a:t>?</a:t>
            </a:r>
          </a:p>
          <a:p>
            <a:pPr lvl="1"/>
            <a:r>
              <a:rPr lang="en-US" sz="2800" dirty="0"/>
              <a:t>Do not want to miss any cases (risk of further transmission) </a:t>
            </a:r>
          </a:p>
          <a:p>
            <a:pPr lvl="2"/>
            <a:r>
              <a:rPr lang="en-US" sz="2400" dirty="0"/>
              <a:t>E.g., diseases near elimination or in early outbreak</a:t>
            </a:r>
          </a:p>
          <a:p>
            <a:pPr lvl="1"/>
            <a:r>
              <a:rPr lang="en-US" sz="2800" dirty="0"/>
              <a:t>Under-estimate disease burden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DBE89E9-B9AD-A8E0-C9E9-D9B5D1E1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False positives and false negatives: which are “worse”?</a:t>
            </a:r>
          </a:p>
        </p:txBody>
      </p:sp>
    </p:spTree>
    <p:extLst>
      <p:ext uri="{BB962C8B-B14F-4D97-AF65-F5344CB8AC3E}">
        <p14:creationId xmlns:p14="http://schemas.microsoft.com/office/powerpoint/2010/main" val="147488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7B421-2C97-CF95-011D-82E101E2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positives and false negatives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45933-61EF-C0BD-56B8-2EF8DDFE8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In</a:t>
            </a:r>
            <a:r>
              <a:rPr lang="en-US" dirty="0"/>
              <a:t> other cases, false positives and false negatives may be equally bad. </a:t>
            </a:r>
          </a:p>
          <a:p>
            <a:r>
              <a:rPr lang="en-US" dirty="0"/>
              <a:t>Then, we can choose to minimize the total number of false positives and false negatives (balanced approach).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09171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682DD-90F3-670E-49A9-F5CCDC179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97E21-5346-3456-7453-A5AF6940F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and specificity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F9293-818E-6310-2486-D2A5E0941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ensitivity and specificity use 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false positives and false negatives to 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determine the accuracy of diagnostic tests.</a:t>
            </a: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 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erosurveillance, sensitivity and specificity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measure how well a cutoff accurately classifies people in the population as seronegative or seropositive.</a:t>
            </a:r>
          </a:p>
          <a:p>
            <a:pPr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12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E8412-482C-D152-151B-D799D3F28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and specificity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18115C-D83D-A7B4-1C0B-EF6626D690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lnSpc>
                    <a:spcPct val="115000"/>
                  </a:lnSpc>
                  <a:buNone/>
                </a:pPr>
                <a:r>
                  <a:rPr lang="en-US" sz="2000" b="1" i="1" u="sng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Sensitivity</a:t>
                </a:r>
                <a:r>
                  <a:rPr lang="en-US" sz="20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is a measure of how many samples that should test positive actually do test positive.  The </a:t>
                </a:r>
                <a:r>
                  <a:rPr lang="en-US" sz="2000" b="1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numerator</a:t>
                </a:r>
                <a:r>
                  <a:rPr lang="en-US" sz="20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is the total number of positive controls that are seropositive based on a selected cutoff. The </a:t>
                </a:r>
                <a:r>
                  <a:rPr lang="en-US" sz="2000" b="1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denominator</a:t>
                </a:r>
                <a:r>
                  <a:rPr lang="en-US" sz="20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is the total number of positive controls.</a:t>
                </a: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𝑆𝑒𝑛𝑠𝑖𝑡𝑖𝑣𝑖𝑡𝑦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𝑃𝑜𝑠𝑖𝑡𝑖𝑣𝑒𝑠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0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𝑇𝑃</m:t>
                              </m:r>
                            </m:e>
                          </m:d>
                        </m:num>
                        <m:den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𝑃𝑜𝑠𝑖𝑡𝑖𝑣𝑒𝑠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 +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𝐹𝑎𝑙𝑠𝑒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endParaRPr lang="en-US" sz="2000" b="1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en-US" sz="2000" b="1" i="1" u="sng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Specificity</a:t>
                </a:r>
                <a:r>
                  <a:rPr lang="en-US" sz="20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is a measure of how many samples that should test negative actually do test negative. </a:t>
                </a:r>
                <a:r>
                  <a:rPr lang="en-US" sz="20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The </a:t>
                </a:r>
                <a:r>
                  <a:rPr lang="en-US" sz="2000" b="1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numerator</a:t>
                </a:r>
                <a:r>
                  <a:rPr lang="en-US" sz="20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is the total number of negative controls that are seronegative based on a selected cutoff. The </a:t>
                </a:r>
                <a:r>
                  <a:rPr lang="en-US" sz="2000" b="1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denominator</a:t>
                </a:r>
                <a:r>
                  <a:rPr lang="en-US" sz="20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is the total number of negative controls.</a:t>
                </a:r>
                <a:endParaRPr lang="en-US" sz="20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𝑆𝑝𝑒𝑐𝑖𝑓𝑖𝑐𝑖𝑡𝑦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 +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𝐹𝑎𝑙𝑠𝑒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𝑃𝑜𝑠𝑖𝑡𝑖𝑣𝑒𝑠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18115C-D83D-A7B4-1C0B-EF6626D690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01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97843-1FAA-98D4-BEC9-B9DA79519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4EEEA-AC2A-B2BA-4239-6323B9305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of ZIKA, cutoff  = 500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B07549-3975-A66B-CC40-E2609F9884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70195" y="1825625"/>
                <a:ext cx="7283604" cy="4351338"/>
              </a:xfrm>
            </p:spPr>
            <p:txBody>
              <a:bodyPr>
                <a:normAutofit/>
              </a:bodyPr>
              <a:lstStyle/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𝑆𝑒𝑛𝑠𝑖𝑡𝑖𝑣𝑖𝑡𝑦</m:t>
                      </m:r>
                      <m:r>
                        <a:rPr lang="en-US" sz="20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𝑃𝑜𝑠𝑖𝑡𝑖𝑣𝑒𝑠</m:t>
                          </m:r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0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𝑇𝑃</m:t>
                              </m:r>
                            </m:e>
                          </m:d>
                        </m:num>
                        <m:den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𝑃𝑜𝑠𝑖𝑡𝑖𝑣𝑒𝑠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 +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𝐹𝑎𝑙𝑠𝑒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endParaRPr lang="en-US" sz="2000" i="1" kern="100" dirty="0">
                  <a:effectLst/>
                  <a:latin typeface="Cambria Math" panose="020405030504060302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𝑆𝑒𝑛𝑠𝑖𝑡𝑖𝑣𝑖𝑡𝑦</m:t>
                      </m:r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28</m:t>
                          </m:r>
                        </m:num>
                        <m:den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28</m:t>
                          </m:r>
                          <m:r>
                            <a:rPr lang="en-US" sz="200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28</m:t>
                          </m:r>
                        </m:num>
                        <m:den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30</m:t>
                          </m:r>
                        </m:den>
                      </m:f>
                      <m:r>
                        <a:rPr lang="en-US" sz="2000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=0.933</m:t>
                      </m:r>
                    </m:oMath>
                  </m:oMathPara>
                </a14:m>
                <a:endParaRPr lang="en-US" sz="2000" i="1" kern="100" dirty="0">
                  <a:latin typeface="Cambria Math" panose="020405030504060302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endParaRPr lang="en-US" sz="2000" i="1" kern="100" dirty="0">
                  <a:latin typeface="Cambria Math" panose="020405030504060302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𝑆𝑒𝑛𝑠𝑖𝑡𝑖𝑣𝑖𝑡𝑦</m:t>
                      </m:r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=93.3%</m:t>
                      </m:r>
                    </m:oMath>
                  </m:oMathPara>
                </a14:m>
                <a:endParaRPr lang="en-US" sz="2000" i="1" kern="100" dirty="0">
                  <a:latin typeface="Cambria Math" panose="020405030504060302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endParaRPr lang="en-US" sz="2000" i="1" kern="100" dirty="0">
                  <a:latin typeface="Cambria Math" panose="020405030504060302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endParaRPr lang="en-US" sz="2000" i="1" kern="100" dirty="0">
                  <a:effectLst/>
                  <a:latin typeface="Cambria Math" panose="020405030504060302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B07549-3975-A66B-CC40-E2609F9884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0195" y="1825625"/>
                <a:ext cx="7283604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D5DAA3-36D0-0B06-4B27-2FDE38BA4D11}"/>
              </a:ext>
            </a:extLst>
          </p:cNvPr>
          <p:cNvSpPr txBox="1">
            <a:spLocks/>
          </p:cNvSpPr>
          <p:nvPr/>
        </p:nvSpPr>
        <p:spPr>
          <a:xfrm>
            <a:off x="1225637" y="1888383"/>
            <a:ext cx="2596118" cy="3118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buFont typeface="Arial" panose="020B0604020202020204" pitchFamily="34" charset="0"/>
              <a:buNone/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 ZIKA antigen, using a cutoff of 500, we have:</a:t>
            </a:r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26 true negatives</a:t>
            </a:r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 false negatives</a:t>
            </a:r>
            <a:endParaRPr lang="en-US" sz="1400" dirty="0"/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28 true positives</a:t>
            </a:r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 false positives</a:t>
            </a:r>
          </a:p>
          <a:p>
            <a:pPr>
              <a:lnSpc>
                <a:spcPct val="115000"/>
              </a:lnSpc>
            </a:pP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8C8505-9939-140E-896D-8E40902F3893}"/>
              </a:ext>
            </a:extLst>
          </p:cNvPr>
          <p:cNvSpPr/>
          <p:nvPr/>
        </p:nvSpPr>
        <p:spPr>
          <a:xfrm>
            <a:off x="1152096" y="1825625"/>
            <a:ext cx="2669659" cy="3224841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500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1AB02-8AFA-33ED-B2B9-474C1BBD0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2872A0-C386-EDA9-95B5-F7AD2513D3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93220" y="1825624"/>
                <a:ext cx="7060579" cy="4234933"/>
              </a:xfrm>
            </p:spPr>
            <p:txBody>
              <a:bodyPr>
                <a:normAutofit/>
              </a:bodyPr>
              <a:lstStyle/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𝑆𝑝𝑒𝑐𝑖𝑓𝑖𝑐𝑖𝑡𝑦</m:t>
                      </m:r>
                      <m:r>
                        <a:rPr lang="en-US" sz="20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 +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𝐹𝑎𝑙𝑠𝑒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𝑃𝑜𝑠𝑖𝑡𝑖𝑣𝑒𝑠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𝑆𝑝𝑒𝑐𝑖𝑓𝑖𝑐𝑖𝑡𝑦</m:t>
                      </m:r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26</m:t>
                          </m:r>
                        </m:num>
                        <m:den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26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+</m:t>
                          </m:r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0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30</m:t>
                          </m:r>
                        </m:den>
                      </m:f>
                      <m:r>
                        <a:rPr lang="en-US" sz="20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=0.867</m:t>
                      </m:r>
                    </m:oMath>
                  </m:oMathPara>
                </a14:m>
                <a:endParaRPr lang="en-US" sz="20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𝑆𝑝𝑒𝑐𝑖𝑓𝑖𝑐𝑖𝑡𝑦</m:t>
                      </m:r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=86.7%</m:t>
                      </m:r>
                    </m:oMath>
                  </m:oMathPara>
                </a14:m>
                <a:endParaRPr lang="en-US" sz="20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2872A0-C386-EDA9-95B5-F7AD2513D3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93220" y="1825624"/>
                <a:ext cx="7060579" cy="423493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0057C02-A9BE-B6F5-9FF4-2D8F1B45DA1B}"/>
              </a:ext>
            </a:extLst>
          </p:cNvPr>
          <p:cNvSpPr txBox="1">
            <a:spLocks/>
          </p:cNvSpPr>
          <p:nvPr/>
        </p:nvSpPr>
        <p:spPr>
          <a:xfrm>
            <a:off x="1370603" y="1888382"/>
            <a:ext cx="2596118" cy="3118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buFont typeface="Arial" panose="020B0604020202020204" pitchFamily="34" charset="0"/>
              <a:buNone/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 ZIKA antigen, using a cutoff of 500, we have:</a:t>
            </a:r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26 true negatives</a:t>
            </a:r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 false negatives</a:t>
            </a:r>
            <a:endParaRPr lang="en-US" sz="1400" dirty="0"/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28 true positives</a:t>
            </a:r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 false positives</a:t>
            </a:r>
          </a:p>
          <a:p>
            <a:pPr>
              <a:lnSpc>
                <a:spcPct val="115000"/>
              </a:lnSpc>
            </a:pP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30D201-41E6-2741-9A51-44799A8F3DC9}"/>
              </a:ext>
            </a:extLst>
          </p:cNvPr>
          <p:cNvSpPr/>
          <p:nvPr/>
        </p:nvSpPr>
        <p:spPr>
          <a:xfrm>
            <a:off x="1297062" y="1825624"/>
            <a:ext cx="2669659" cy="3224841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C94F854-2D21-051C-9DCC-EC5FE2138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Specificity of ZIKA, cutoff  = 500</a:t>
            </a:r>
          </a:p>
        </p:txBody>
      </p:sp>
    </p:spTree>
    <p:extLst>
      <p:ext uri="{BB962C8B-B14F-4D97-AF65-F5344CB8AC3E}">
        <p14:creationId xmlns:p14="http://schemas.microsoft.com/office/powerpoint/2010/main" val="257467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8642B-744F-DFCE-272B-50517108E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657" cy="1325563"/>
          </a:xfrm>
        </p:spPr>
        <p:txBody>
          <a:bodyPr/>
          <a:lstStyle/>
          <a:p>
            <a:r>
              <a:rPr lang="en-US" dirty="0"/>
              <a:t>Receiver Operating Characteristic (ROC)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19039-F15D-ABAA-5E03-A92698A57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we have positive and negative controls, we can compare sensitivity and specificity to help determine a cutoff. </a:t>
            </a:r>
            <a:endParaRPr lang="en-US" b="1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ROC curve uses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known positive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and 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negative controls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to compare sensitivity vs. specificity.</a:t>
            </a:r>
          </a:p>
          <a:p>
            <a:pPr marL="342900" marR="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 can use the ROC curve to choose a cutoff value that minimizes false positives and false negatives.</a:t>
            </a:r>
          </a:p>
          <a:p>
            <a:pPr marL="342900" marR="0" lvl="0" indent="-342900">
              <a:lnSpc>
                <a:spcPct val="115000"/>
              </a:lnSpc>
              <a:buFont typeface="Symbol" pitchFamily="2" charset="2"/>
              <a:buChar char=""/>
            </a:pP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460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6D618-2CAF-8F57-9FAB-A8B18551B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D674F-402A-E325-8EC9-98834170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819189" cy="4351338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ROC curve shows sensitivity and (1 – specificity) calculated at many different cutoff values. </a:t>
            </a:r>
          </a:p>
        </p:txBody>
      </p:sp>
      <p:pic>
        <p:nvPicPr>
          <p:cNvPr id="4" name="Picture 3" descr="A graph with a line&#10;&#10;AI-generated content may be incorrect.">
            <a:extLst>
              <a:ext uri="{FF2B5EF4-FFF2-40B4-BE49-F238E27FC236}">
                <a16:creationId xmlns:a16="http://schemas.microsoft.com/office/drawing/2014/main" id="{D6F04AEA-404F-805C-948B-89A21A366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2" y="1690688"/>
            <a:ext cx="4114800" cy="411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8928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3C6ED-7753-E4DA-1687-6B1D51581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711C6-E21D-763E-C102-4A5DF9958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choose a cutoff method</a:t>
            </a:r>
          </a:p>
          <a:p>
            <a:r>
              <a:rPr lang="en-US" dirty="0"/>
              <a:t>Sensitivity and specificity</a:t>
            </a:r>
          </a:p>
          <a:p>
            <a:r>
              <a:rPr lang="en-US" dirty="0"/>
              <a:t>Apply different methods for cutoffs </a:t>
            </a:r>
          </a:p>
          <a:p>
            <a:pPr lvl="1"/>
            <a:r>
              <a:rPr lang="en-US" dirty="0"/>
              <a:t>ROC curves</a:t>
            </a:r>
          </a:p>
          <a:p>
            <a:pPr lvl="1"/>
            <a:r>
              <a:rPr lang="en-US" dirty="0"/>
              <a:t>Mean + SD of negative controls </a:t>
            </a:r>
          </a:p>
          <a:p>
            <a:pPr lvl="1"/>
            <a:r>
              <a:rPr lang="en-US" dirty="0"/>
              <a:t>Mixture model</a:t>
            </a:r>
          </a:p>
        </p:txBody>
      </p:sp>
    </p:spTree>
    <p:extLst>
      <p:ext uri="{BB962C8B-B14F-4D97-AF65-F5344CB8AC3E}">
        <p14:creationId xmlns:p14="http://schemas.microsoft.com/office/powerpoint/2010/main" val="2019742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B995B-62E4-8D23-D370-E0D471B22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4A1DC-75B0-3129-C3F7-3D93C8B50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Curves</a:t>
            </a:r>
          </a:p>
        </p:txBody>
      </p:sp>
      <p:pic>
        <p:nvPicPr>
          <p:cNvPr id="4" name="Picture 3" descr="A graph with a line&#10;&#10;AI-generated content may be incorrect.">
            <a:extLst>
              <a:ext uri="{FF2B5EF4-FFF2-40B4-BE49-F238E27FC236}">
                <a16:creationId xmlns:a16="http://schemas.microsoft.com/office/drawing/2014/main" id="{B9C8F8B2-C53F-AE95-D091-4C0D8191F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704" y="1371600"/>
            <a:ext cx="4114800" cy="411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0A7E20-70B3-7BA1-F2B8-052A851297F9}"/>
              </a:ext>
            </a:extLst>
          </p:cNvPr>
          <p:cNvSpPr txBox="1"/>
          <p:nvPr/>
        </p:nvSpPr>
        <p:spPr>
          <a:xfrm>
            <a:off x="838200" y="1788493"/>
            <a:ext cx="24346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the curve is close to the top left corner, then we can identify a cutoff with high sensitivity and specificity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0D535D-59B0-B30F-C8CB-3D8CFC120373}"/>
              </a:ext>
            </a:extLst>
          </p:cNvPr>
          <p:cNvCxnSpPr>
            <a:cxnSpLocks/>
          </p:cNvCxnSpPr>
          <p:nvPr/>
        </p:nvCxnSpPr>
        <p:spPr>
          <a:xfrm flipV="1">
            <a:off x="3144644" y="1814215"/>
            <a:ext cx="1561167" cy="31996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3F0008-D41E-30DF-78AA-C768AE1178AC}"/>
              </a:ext>
            </a:extLst>
          </p:cNvPr>
          <p:cNvSpPr txBox="1"/>
          <p:nvPr/>
        </p:nvSpPr>
        <p:spPr>
          <a:xfrm>
            <a:off x="992025" y="3985434"/>
            <a:ext cx="24346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Y-axis is sensitivity, </a:t>
            </a: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equal to true positive rate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721A2A-711B-46AE-43F1-6F9EF52FA663}"/>
              </a:ext>
            </a:extLst>
          </p:cNvPr>
          <p:cNvCxnSpPr>
            <a:cxnSpLocks/>
          </p:cNvCxnSpPr>
          <p:nvPr/>
        </p:nvCxnSpPr>
        <p:spPr>
          <a:xfrm flipV="1">
            <a:off x="3144644" y="3330342"/>
            <a:ext cx="971798" cy="71858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E07929C-01B4-3680-7CDA-D6ABF1700415}"/>
              </a:ext>
            </a:extLst>
          </p:cNvPr>
          <p:cNvSpPr txBox="1"/>
          <p:nvPr/>
        </p:nvSpPr>
        <p:spPr>
          <a:xfrm>
            <a:off x="8296504" y="5621618"/>
            <a:ext cx="2912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X-axis is </a:t>
            </a: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1-Specificity, equal to false positive rate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73605DD-2FBD-9BFA-4860-B2623CCDBF5C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6545766" y="5486400"/>
            <a:ext cx="1750738" cy="45838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29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F2C3B-1972-2BB8-6B75-EEEB6472B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cutoff from ROC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215B8-B387-F27E-D2DB-FF217B4BF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ROC curve shows us how sensitivity and specificity change as we adjust the cutoff value. It does not give a specific cutoff value. </a:t>
            </a:r>
          </a:p>
          <a:p>
            <a:pPr marL="0" marR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How to chose 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what cutoff to chose:</a:t>
            </a:r>
          </a:p>
          <a:p>
            <a:pPr marL="0" marR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Consider: 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 it worse to have </a:t>
            </a: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false negatives or false positives?</a:t>
            </a:r>
          </a:p>
          <a:p>
            <a:pPr marL="114300" indent="-3429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Is it worse to have false positives (labeling negative people as positive), 	like for a rare disease?</a:t>
            </a:r>
          </a:p>
          <a:p>
            <a:pPr marL="114300" indent="-3429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Is it worse to have false negatives (missing seropositive people)?</a:t>
            </a:r>
          </a:p>
          <a:p>
            <a:pPr marL="114300" indent="-3429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Or, are false positives and false negatives equally bad?</a:t>
            </a:r>
          </a:p>
        </p:txBody>
      </p:sp>
    </p:spTree>
    <p:extLst>
      <p:ext uri="{BB962C8B-B14F-4D97-AF65-F5344CB8AC3E}">
        <p14:creationId xmlns:p14="http://schemas.microsoft.com/office/powerpoint/2010/main" val="414778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56C1B-5ED7-6D52-A285-2B9A53385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66D36-96F7-BC5E-4E85-2EF8A996B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Cutoffs from ROC curve – Youden’s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318CC-A8DB-8D4F-C68D-722A9B57A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>
              <a:lnSpc>
                <a:spcPct val="100000"/>
              </a:lnSpc>
              <a:spcAft>
                <a:spcPts val="800"/>
              </a:spcAft>
              <a:buNone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One common method method to chose a cutoff from a ROC curve is to use 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Youden’s Index</a:t>
            </a: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0">
              <a:lnSpc>
                <a:spcPct val="100000"/>
              </a:lnSpc>
              <a:spcAft>
                <a:spcPts val="800"/>
              </a:spcAft>
              <a:buNone/>
            </a:pP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method assumes</a:t>
            </a: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false positive and false negatives are equally bad</a:t>
            </a:r>
          </a:p>
          <a:p>
            <a:pPr marL="0">
              <a:lnSpc>
                <a:spcPct val="100000"/>
              </a:lnSpc>
              <a:spcAft>
                <a:spcPts val="800"/>
              </a:spcAft>
              <a:buNone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method finds 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cutoff that 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maximizes Sensitivity + Specificity – 1</a:t>
            </a:r>
          </a:p>
          <a:p>
            <a:pPr marL="0">
              <a:lnSpc>
                <a:spcPct val="100000"/>
              </a:lnSpc>
              <a:spcAft>
                <a:spcPts val="800"/>
              </a:spcAft>
              <a:buNone/>
            </a:pP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185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B8C66-7E31-9387-AA29-F43C42BAF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FE75F-9386-E967-026D-56204F20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Cutoffs from ROC curve – Youden’s Index</a:t>
            </a:r>
          </a:p>
        </p:txBody>
      </p:sp>
      <p:pic>
        <p:nvPicPr>
          <p:cNvPr id="5" name="Picture 4" descr="A graph with a line&#10;&#10;AI-generated content may be incorrect.">
            <a:extLst>
              <a:ext uri="{FF2B5EF4-FFF2-40B4-BE49-F238E27FC236}">
                <a16:creationId xmlns:a16="http://schemas.microsoft.com/office/drawing/2014/main" id="{81EA84F0-5875-A4C4-5E41-DF18B4724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688" y="1494264"/>
            <a:ext cx="4114800" cy="411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C204A9-C49C-3058-523F-28A0600A7E84}"/>
              </a:ext>
            </a:extLst>
          </p:cNvPr>
          <p:cNvSpPr txBox="1"/>
          <p:nvPr/>
        </p:nvSpPr>
        <p:spPr>
          <a:xfrm>
            <a:off x="312370" y="3177412"/>
            <a:ext cx="4932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Cutoff based on Youden’s index:</a:t>
            </a:r>
            <a:b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TPR: 0.933</a:t>
            </a:r>
            <a:b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FPR: 0 </a:t>
            </a:r>
          </a:p>
          <a:p>
            <a:pPr algn="ctr"/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Cutoff: 664.5</a:t>
            </a: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696F2C7-FE46-C5BA-3213-9E72740DA7A3}"/>
              </a:ext>
            </a:extLst>
          </p:cNvPr>
          <p:cNvCxnSpPr>
            <a:cxnSpLocks/>
          </p:cNvCxnSpPr>
          <p:nvPr/>
        </p:nvCxnSpPr>
        <p:spPr>
          <a:xfrm flipV="1">
            <a:off x="4131612" y="2014937"/>
            <a:ext cx="1644716" cy="100605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3DF26E8-C003-22D1-ACE3-C7342FF85CE0}"/>
              </a:ext>
            </a:extLst>
          </p:cNvPr>
          <p:cNvSpPr txBox="1"/>
          <p:nvPr/>
        </p:nvSpPr>
        <p:spPr>
          <a:xfrm>
            <a:off x="930803" y="1563519"/>
            <a:ext cx="40231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>
              <a:lnSpc>
                <a:spcPct val="100000"/>
              </a:lnSpc>
              <a:spcAft>
                <a:spcPts val="800"/>
              </a:spcAft>
              <a:buNone/>
            </a:pP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When we maximize Sensitivity + Specificity – 1 for this ROC curve: </a:t>
            </a:r>
          </a:p>
        </p:txBody>
      </p:sp>
    </p:spTree>
    <p:extLst>
      <p:ext uri="{BB962C8B-B14F-4D97-AF65-F5344CB8AC3E}">
        <p14:creationId xmlns:p14="http://schemas.microsoft.com/office/powerpoint/2010/main" val="401474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CED7C-AAB5-7739-7BCB-E716FD22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Cutoffs from ROC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42A3C-FF13-E3B4-82C6-9E7C8F2E1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Can also adjust the cutoff if we primarily want to minimize false positives or false negatives, for example:</a:t>
            </a:r>
          </a:p>
          <a:p>
            <a:pPr lvl="1">
              <a:lnSpc>
                <a:spcPct val="100000"/>
              </a:lnSpc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we are concerned about too many false positives, we could set a minimum value for specificity (e.g., find c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utoff that provides m</a:t>
            </a: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aximum sensitivity while maintaining &gt;80% specificity)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3513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52F3E-CFA9-F9AF-AB93-029AD6725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56D0C-E213-625D-E32F-D85C34A48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marR="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Advantages:</a:t>
            </a:r>
          </a:p>
          <a:p>
            <a:pPr marL="1143000" marR="0" lvl="2" indent="-228600">
              <a:lnSpc>
                <a:spcPct val="115000"/>
              </a:lnSpc>
              <a:buFont typeface="Wingdings" pitchFamily="2" charset="2"/>
              <a:buChar char=""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Flexibility to prioritize sensitivity 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 </a:t>
            </a: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specificity </a:t>
            </a:r>
          </a:p>
          <a:p>
            <a:pPr marL="742950" marR="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Disadvantages:</a:t>
            </a:r>
          </a:p>
          <a:p>
            <a:pPr marL="1143000" marR="0" lvl="2" indent="-228600">
              <a:lnSpc>
                <a:spcPct val="115000"/>
              </a:lnSpc>
              <a:buFont typeface="Wingdings" pitchFamily="2" charset="2"/>
              <a:buChar char=""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Requires positive and negative controls</a:t>
            </a:r>
          </a:p>
          <a:p>
            <a:pPr marL="1143000" marR="0" lvl="2" indent="-228600">
              <a:lnSpc>
                <a:spcPct val="115000"/>
              </a:lnSpc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Controls may differ from sample population</a:t>
            </a:r>
          </a:p>
        </p:txBody>
      </p:sp>
    </p:spTree>
    <p:extLst>
      <p:ext uri="{BB962C8B-B14F-4D97-AF65-F5344CB8AC3E}">
        <p14:creationId xmlns:p14="http://schemas.microsoft.com/office/powerpoint/2010/main" val="867732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E9611-5F64-6980-1A37-68047464F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Unexposed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25775-8924-125F-BFB2-6C6201152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method uses negative controls: for example, from a non-endemic region or from young individuals who are presumed to be unexposed</a:t>
            </a: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Cutoff = mean + 2 or 3 standard deviations</a:t>
            </a:r>
          </a:p>
          <a:p>
            <a:pPr lvl="1">
              <a:lnSpc>
                <a:spcPct val="115000"/>
              </a:lnSpc>
              <a:spcBef>
                <a:spcPts val="0"/>
              </a:spcBef>
            </a:pPr>
            <a:r>
              <a:rPr lang="en-US" sz="2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negative controls are normally </a:t>
            </a:r>
            <a:r>
              <a:rPr lang="en-US" sz="22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distributed:</a:t>
            </a:r>
            <a:endParaRPr lang="en-US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2">
              <a:lnSpc>
                <a:spcPct val="115000"/>
              </a:lnSpc>
              <a:spcBef>
                <a:spcPts val="0"/>
              </a:spcBef>
            </a:pPr>
            <a:r>
              <a:rPr lang="en-US" sz="2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Only ~2.5% of negatives are expected to be above mean + 2SDs </a:t>
            </a:r>
          </a:p>
          <a:p>
            <a:pPr lvl="2">
              <a:lnSpc>
                <a:spcPct val="115000"/>
              </a:lnSpc>
              <a:spcBef>
                <a:spcPts val="0"/>
              </a:spcBef>
            </a:pPr>
            <a:r>
              <a:rPr lang="en-US" sz="2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Only ~0.14% of negatives are expected to be above mean + 3SDs </a:t>
            </a:r>
          </a:p>
        </p:txBody>
      </p:sp>
    </p:spTree>
    <p:extLst>
      <p:ext uri="{BB962C8B-B14F-4D97-AF65-F5344CB8AC3E}">
        <p14:creationId xmlns:p14="http://schemas.microsoft.com/office/powerpoint/2010/main" val="3474297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DF79C-B391-20F3-1B06-0F526AB35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1D9E4-B428-B3D7-5F1C-A453FA02B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Unexposed controls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636B32-74B2-A345-7933-7FD75FB71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893" y="5388743"/>
            <a:ext cx="10515600" cy="78362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If controls are normally distributed: For mean + 2 SDs, we expect 2.5% of negative samples to be greater than cutoff (i.e., assay has 97.5% specificity).</a:t>
            </a:r>
          </a:p>
        </p:txBody>
      </p:sp>
      <p:pic>
        <p:nvPicPr>
          <p:cNvPr id="10" name="Picture 9" descr="A graph showing a curve&#10;&#10;AI-generated content may be incorrect.">
            <a:extLst>
              <a:ext uri="{FF2B5EF4-FFF2-40B4-BE49-F238E27FC236}">
                <a16:creationId xmlns:a16="http://schemas.microsoft.com/office/drawing/2014/main" id="{E85109DC-5A9D-2C20-0F6B-6F86B7A01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333" y="1325644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04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19A26-05EF-8D08-D7BF-ABC563199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8FA4-839B-B933-2D70-F32534017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Unexposed controls</a:t>
            </a:r>
          </a:p>
        </p:txBody>
      </p:sp>
      <p:pic>
        <p:nvPicPr>
          <p:cNvPr id="7" name="Content Placeholder 6" descr="A graph with a number of samples&#10;&#10;AI-generated content may be incorrect.">
            <a:extLst>
              <a:ext uri="{FF2B5EF4-FFF2-40B4-BE49-F238E27FC236}">
                <a16:creationId xmlns:a16="http://schemas.microsoft.com/office/drawing/2014/main" id="{667C1F8D-0457-0910-7E8F-014DE211D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66329" y="1431895"/>
            <a:ext cx="4351338" cy="4351338"/>
          </a:xfrm>
          <a:ln>
            <a:solidFill>
              <a:schemeClr val="tx1"/>
            </a:solidFill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BCA0A-C796-10CF-BE87-BD281D395EF6}"/>
              </a:ext>
            </a:extLst>
          </p:cNvPr>
          <p:cNvSpPr txBox="1">
            <a:spLocks/>
          </p:cNvSpPr>
          <p:nvPr/>
        </p:nvSpPr>
        <p:spPr>
          <a:xfrm>
            <a:off x="510396" y="1690688"/>
            <a:ext cx="60198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5000"/>
              </a:lnSpc>
              <a:spcBef>
                <a:spcPts val="0"/>
              </a:spcBef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There can sometimes be outliers in  unexposed controls (high-responders)</a:t>
            </a:r>
          </a:p>
          <a:p>
            <a:pPr lvl="1">
              <a:lnSpc>
                <a:spcPct val="115000"/>
              </a:lnSpc>
              <a:spcBef>
                <a:spcPts val="0"/>
              </a:spcBef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could be a reason for a non-normal distribution</a:t>
            </a:r>
          </a:p>
          <a:p>
            <a:pPr lvl="1">
              <a:lnSpc>
                <a:spcPct val="115000"/>
              </a:lnSpc>
              <a:spcBef>
                <a:spcPts val="0"/>
              </a:spcBef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more conservative approach is using  highest negative control (equals 100% specificity)</a:t>
            </a:r>
          </a:p>
          <a:p>
            <a:pPr lvl="1">
              <a:lnSpc>
                <a:spcPct val="115000"/>
              </a:lnSpc>
              <a:spcBef>
                <a:spcPts val="0"/>
              </a:spcBef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It’s also worth investigating the outlier samples to try to understand if they were truly unexposed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447E2-3A35-91A4-9BA3-9E924216FE8C}"/>
              </a:ext>
            </a:extLst>
          </p:cNvPr>
          <p:cNvSpPr txBox="1"/>
          <p:nvPr/>
        </p:nvSpPr>
        <p:spPr>
          <a:xfrm>
            <a:off x="8941998" y="3506128"/>
            <a:ext cx="1931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Outliers</a:t>
            </a: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BBC7A4B-7A47-97FC-BE07-6FDBFF4E8290}"/>
              </a:ext>
            </a:extLst>
          </p:cNvPr>
          <p:cNvCxnSpPr>
            <a:cxnSpLocks/>
          </p:cNvCxnSpPr>
          <p:nvPr/>
        </p:nvCxnSpPr>
        <p:spPr>
          <a:xfrm>
            <a:off x="10430806" y="4127520"/>
            <a:ext cx="301502" cy="90782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8CFEE50-7C71-B13D-FE50-6B8F4156DA12}"/>
              </a:ext>
            </a:extLst>
          </p:cNvPr>
          <p:cNvCxnSpPr>
            <a:cxnSpLocks/>
          </p:cNvCxnSpPr>
          <p:nvPr/>
        </p:nvCxnSpPr>
        <p:spPr>
          <a:xfrm>
            <a:off x="9995887" y="4127520"/>
            <a:ext cx="0" cy="86810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56E271F-0C6A-72D0-31F2-3B0C0A106B31}"/>
              </a:ext>
            </a:extLst>
          </p:cNvPr>
          <p:cNvCxnSpPr>
            <a:cxnSpLocks/>
          </p:cNvCxnSpPr>
          <p:nvPr/>
        </p:nvCxnSpPr>
        <p:spPr>
          <a:xfrm flipH="1">
            <a:off x="9191134" y="4097438"/>
            <a:ext cx="219084" cy="93791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91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60D9A-F46F-80AD-B368-D120D9ECF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Unexposed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31459-07C7-12DD-5855-E329A4607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09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Advantages: </a:t>
            </a:r>
          </a:p>
          <a:p>
            <a:pPr lvl="1"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Simple to implement</a:t>
            </a:r>
          </a:p>
          <a:p>
            <a:pPr lvl="1">
              <a:lnSpc>
                <a:spcPct val="115000"/>
              </a:lnSpc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Doesn’t require positive controls (often harder to find, depending on pathogen)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Disadvantages:</a:t>
            </a:r>
          </a:p>
          <a:p>
            <a:pPr lvl="1"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Negative controls should be comparable to true negative samples in population</a:t>
            </a:r>
            <a:endParaRPr lang="en-US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Specificity may be challenging to estimate depending on the number and distribution of negative controls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</a:pPr>
            <a:r>
              <a:rPr lang="en-US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Can’t estimate sensitivity or numbers of false negatives (if no positive controls) </a:t>
            </a:r>
            <a:endParaRPr lang="en-US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141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39AF7-B216-A1B6-7AC4-3BB260BF1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Cutoff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3ED50-D9BB-C84B-997D-969A8C4DC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There isn’t always a clear answer for how to chose cutoff methods</a:t>
            </a:r>
          </a:p>
          <a:p>
            <a:pPr marL="342900" marR="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Today we will go through 4 methods for determining a cutoff:</a:t>
            </a: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Externally-defined correlate of protection (covered this morning)</a:t>
            </a:r>
          </a:p>
          <a:p>
            <a:pPr marL="742950" marR="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Receiver Operating Characteristic curve (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ROC, based on sensitivity and specificity, using both positive and negative controls)</a:t>
            </a:r>
          </a:p>
          <a:p>
            <a:pPr marL="742950" marR="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Unexposed population 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negative controls)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Finite mixture model (FMM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;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only based on sample results)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890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70EB0-49FC-D168-E7CB-5F4A3D766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5397B-3800-0031-FD64-F39306232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Distributions of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DEC71-8285-56D4-BCE2-1F0BE35EB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322" y="1448138"/>
            <a:ext cx="10924478" cy="1023901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15000"/>
              </a:lnSpc>
              <a:buNone/>
            </a:pPr>
            <a:r>
              <a:rPr lang="en-US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 ZIKA antigen: O</a:t>
            </a:r>
            <a:r>
              <a:rPr lang="en-US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verlap between distributions of true positives and negatives</a:t>
            </a:r>
            <a:br>
              <a:rPr lang="en-US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10" name="Picture 9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2594A6BC-8974-D012-32A8-DD842FF79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937" y="2106825"/>
            <a:ext cx="4114800" cy="4114800"/>
          </a:xfrm>
          <a:prstGeom prst="rect">
            <a:avLst/>
          </a:prstGeom>
        </p:spPr>
      </p:pic>
      <p:pic>
        <p:nvPicPr>
          <p:cNvPr id="12" name="Picture 11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3290A600-0647-CE35-90C5-3E4F8809E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29489"/>
            <a:ext cx="4114800" cy="4114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03D188-94E4-75C8-6B82-D87D4C2A0408}"/>
              </a:ext>
            </a:extLst>
          </p:cNvPr>
          <p:cNvSpPr txBox="1"/>
          <p:nvPr/>
        </p:nvSpPr>
        <p:spPr>
          <a:xfrm>
            <a:off x="7315201" y="2229489"/>
            <a:ext cx="131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Log scale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FDBD7A-0405-E501-1B0D-B83B37F59858}"/>
              </a:ext>
            </a:extLst>
          </p:cNvPr>
          <p:cNvSpPr txBox="1"/>
          <p:nvPr/>
        </p:nvSpPr>
        <p:spPr>
          <a:xfrm>
            <a:off x="2570356" y="2217583"/>
            <a:ext cx="194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Untransformed</a:t>
            </a:r>
          </a:p>
        </p:txBody>
      </p:sp>
    </p:spTree>
    <p:extLst>
      <p:ext uri="{BB962C8B-B14F-4D97-AF65-F5344CB8AC3E}">
        <p14:creationId xmlns:p14="http://schemas.microsoft.com/office/powerpoint/2010/main" val="44824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CD589-95E4-CCC1-80E1-12D02B27D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negative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EB165-09F1-D2D4-5681-C8E60ABED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9822"/>
            <a:ext cx="10515600" cy="70811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ZIKA antigen negative controls</a:t>
            </a:r>
          </a:p>
        </p:txBody>
      </p:sp>
      <p:pic>
        <p:nvPicPr>
          <p:cNvPr id="21" name="Picture 20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9FF72B89-B05F-CDFC-BFE9-60885F9D1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29489"/>
            <a:ext cx="4114800" cy="4114800"/>
          </a:xfrm>
          <a:prstGeom prst="rect">
            <a:avLst/>
          </a:prstGeom>
        </p:spPr>
      </p:pic>
      <p:pic>
        <p:nvPicPr>
          <p:cNvPr id="23" name="Picture 22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E7771238-8398-4D4B-AD31-F60128075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646" y="2229489"/>
            <a:ext cx="4114800" cy="4114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110315B-2079-1F17-2F2B-66CCEFFCEF81}"/>
              </a:ext>
            </a:extLst>
          </p:cNvPr>
          <p:cNvSpPr txBox="1"/>
          <p:nvPr/>
        </p:nvSpPr>
        <p:spPr>
          <a:xfrm>
            <a:off x="7320778" y="2034049"/>
            <a:ext cx="131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Log scale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A419F6-A579-AC70-CD8F-49319D21FF38}"/>
              </a:ext>
            </a:extLst>
          </p:cNvPr>
          <p:cNvSpPr txBox="1"/>
          <p:nvPr/>
        </p:nvSpPr>
        <p:spPr>
          <a:xfrm>
            <a:off x="2269273" y="2078276"/>
            <a:ext cx="194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Untransformed</a:t>
            </a:r>
          </a:p>
        </p:txBody>
      </p:sp>
    </p:spTree>
    <p:extLst>
      <p:ext uri="{BB962C8B-B14F-4D97-AF65-F5344CB8AC3E}">
        <p14:creationId xmlns:p14="http://schemas.microsoft.com/office/powerpoint/2010/main" val="87977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637BC-C201-1C2E-86EE-44A42A3D4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6CF70-8AF1-918F-5C7B-160D628C6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825625"/>
            <a:ext cx="10363199" cy="4351338"/>
          </a:xfrm>
        </p:spPr>
        <p:txBody>
          <a:bodyPr>
            <a:normAutofit/>
          </a:bodyPr>
          <a:lstStyle/>
          <a:p>
            <a:r>
              <a:rPr lang="en-US" dirty="0"/>
              <a:t>Mean log(ZIKA negative controls) = 5.600</a:t>
            </a:r>
          </a:p>
          <a:p>
            <a:r>
              <a:rPr lang="en-US" dirty="0"/>
              <a:t>SD log(ZIKA negative controls) = 0.473</a:t>
            </a:r>
          </a:p>
          <a:p>
            <a:endParaRPr lang="en-US" dirty="0"/>
          </a:p>
          <a:p>
            <a:r>
              <a:rPr lang="en-US" dirty="0"/>
              <a:t>Cutoff = mean + 2 SD of negative controls</a:t>
            </a:r>
          </a:p>
          <a:p>
            <a:r>
              <a:rPr lang="en-US" dirty="0"/>
              <a:t>Cutoff = exp(5.600 + 2 * 0.473) = exp(6.545) = </a:t>
            </a:r>
            <a:r>
              <a:rPr lang="en-US" b="1" dirty="0"/>
              <a:t>695.9</a:t>
            </a:r>
          </a:p>
          <a:p>
            <a:endParaRPr lang="en-US" b="1" dirty="0"/>
          </a:p>
          <a:p>
            <a:r>
              <a:rPr lang="en-US" dirty="0"/>
              <a:t>Cutoff = mean + 3 SD of negative controls</a:t>
            </a:r>
          </a:p>
          <a:p>
            <a:r>
              <a:rPr lang="en-US" dirty="0"/>
              <a:t>Cutoff = exp(5.600 + 3 * 0.473) = exp(7.018) = </a:t>
            </a:r>
            <a:r>
              <a:rPr lang="en-US" b="1" dirty="0"/>
              <a:t>1116.5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A727C45-A3A4-D9C5-4883-65723527D74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Cutoffs using ZIKA negative controls: </a:t>
            </a:r>
          </a:p>
        </p:txBody>
      </p:sp>
    </p:spTree>
    <p:extLst>
      <p:ext uri="{BB962C8B-B14F-4D97-AF65-F5344CB8AC3E}">
        <p14:creationId xmlns:p14="http://schemas.microsoft.com/office/powerpoint/2010/main" val="371105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2F70A-5CBA-091F-F219-294CA5598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77F0837-E576-3B78-2B4F-5C702BD305F1}"/>
              </a:ext>
            </a:extLst>
          </p:cNvPr>
          <p:cNvSpPr txBox="1"/>
          <p:nvPr/>
        </p:nvSpPr>
        <p:spPr>
          <a:xfrm>
            <a:off x="724829" y="2521059"/>
            <a:ext cx="573172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Histogram of negative controls</a:t>
            </a:r>
          </a:p>
          <a:p>
            <a:r>
              <a:rPr lang="en-US" sz="2800" b="1" dirty="0"/>
              <a:t> Cutoffs:</a:t>
            </a:r>
          </a:p>
          <a:p>
            <a:r>
              <a:rPr lang="en-US" sz="2800" b="1" dirty="0"/>
              <a:t>	</a:t>
            </a:r>
            <a:r>
              <a:rPr lang="en-US" sz="2800" dirty="0"/>
              <a:t>In red: </a:t>
            </a:r>
            <a:r>
              <a:rPr lang="en-US" sz="2800" b="1" dirty="0"/>
              <a:t>Mean + 2SD = 695.9</a:t>
            </a:r>
          </a:p>
          <a:p>
            <a:r>
              <a:rPr lang="en-US" sz="2800" dirty="0"/>
              <a:t>	In purple: </a:t>
            </a:r>
            <a:r>
              <a:rPr lang="en-US" sz="2800" b="1" dirty="0"/>
              <a:t>Mean + 3SD = 1116.5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016DA05-54C6-8C77-86AB-686F6D1E2616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Cutoffs using ZIKA negative controls: </a:t>
            </a:r>
          </a:p>
        </p:txBody>
      </p:sp>
      <p:pic>
        <p:nvPicPr>
          <p:cNvPr id="19" name="Picture 18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C810EC68-5B83-A8CF-08C0-3B47E673D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742" y="1843088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466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A9173-ECE2-2A93-9CC2-F41F837A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Specificity of ZIKA antigen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B774B-9E85-49E9-E147-2C4FC485A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For a cutoff = 695.9:</a:t>
            </a:r>
          </a:p>
          <a:p>
            <a:r>
              <a:rPr lang="en-US" dirty="0"/>
              <a:t>If no positive controls available:</a:t>
            </a:r>
            <a:endParaRPr lang="en-US" sz="2800" dirty="0"/>
          </a:p>
          <a:p>
            <a:endParaRPr lang="en-US" b="1" dirty="0"/>
          </a:p>
          <a:p>
            <a:endParaRPr lang="en-US" sz="2800" b="1" dirty="0"/>
          </a:p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17DDF4F-CA58-3EBB-EF51-668BE65F7A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602668"/>
              </p:ext>
            </p:extLst>
          </p:nvPr>
        </p:nvGraphicFramePr>
        <p:xfrm>
          <a:off x="2410522" y="3053420"/>
          <a:ext cx="7370956" cy="18957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4801">
                  <a:extLst>
                    <a:ext uri="{9D8B030D-6E8A-4147-A177-3AD203B41FA5}">
                      <a16:colId xmlns:a16="http://schemas.microsoft.com/office/drawing/2014/main" val="1610809108"/>
                    </a:ext>
                  </a:extLst>
                </a:gridCol>
                <a:gridCol w="2067307">
                  <a:extLst>
                    <a:ext uri="{9D8B030D-6E8A-4147-A177-3AD203B41FA5}">
                      <a16:colId xmlns:a16="http://schemas.microsoft.com/office/drawing/2014/main" val="3207027330"/>
                    </a:ext>
                  </a:extLst>
                </a:gridCol>
                <a:gridCol w="1374354">
                  <a:extLst>
                    <a:ext uri="{9D8B030D-6E8A-4147-A177-3AD203B41FA5}">
                      <a16:colId xmlns:a16="http://schemas.microsoft.com/office/drawing/2014/main" val="4064368562"/>
                    </a:ext>
                  </a:extLst>
                </a:gridCol>
                <a:gridCol w="1524494">
                  <a:extLst>
                    <a:ext uri="{9D8B030D-6E8A-4147-A177-3AD203B41FA5}">
                      <a16:colId xmlns:a16="http://schemas.microsoft.com/office/drawing/2014/main" val="1771224322"/>
                    </a:ext>
                  </a:extLst>
                </a:gridCol>
              </a:tblGrid>
              <a:tr h="524147">
                <a:tc rowSpan="2" gridSpan="2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True disease 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569563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5598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Serostatus</a:t>
                      </a:r>
                      <a:r>
                        <a:rPr lang="en-US" sz="2400" b="1" baseline="0" dirty="0"/>
                        <a:t> based on cutoff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Seropositive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74339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Seronegative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831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15169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FB68B-B3B4-9B96-D552-27C2A5E19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BF323-2227-79CE-FA71-419DA1F5B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Specificity of ZIKA antigen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4CCFE-91B3-A122-FDA5-C9763BA72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For a cutoff = 695.9:</a:t>
            </a:r>
          </a:p>
          <a:p>
            <a:endParaRPr lang="en-US" b="1" dirty="0"/>
          </a:p>
          <a:p>
            <a:endParaRPr lang="en-US" sz="2800" b="1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8ADB364-52D9-92AA-18A2-3096D94F5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9816" y="2618770"/>
                <a:ext cx="7060579" cy="33359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5000"/>
                  </a:lnSpc>
                  <a:spcAft>
                    <a:spcPts val="8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𝑆𝑝𝑒𝑐𝑖𝑓𝑖𝑐𝑖𝑡𝑦</m:t>
                      </m:r>
                      <m:r>
                        <a:rPr lang="en-US" sz="200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 +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𝐹𝑎𝑙𝑠𝑒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𝑃𝑜𝑠𝑖𝑡𝑖𝑣𝑒𝑠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800"/>
                  </a:spcAft>
                  <a:buFont typeface="Arial" panose="020B0604020202020204" pitchFamily="34" charset="0"/>
                  <a:buNone/>
                </a:pPr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8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𝑆𝑝𝑒𝑐𝑖𝑓𝑖𝑐𝑖𝑡𝑦</m:t>
                      </m:r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30</m:t>
                          </m:r>
                        </m:num>
                        <m:den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30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+</m:t>
                          </m:r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00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30</m:t>
                          </m:r>
                        </m:num>
                        <m:den>
                          <m:r>
                            <a:rPr lang="en-US" sz="200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30</m:t>
                          </m:r>
                        </m:den>
                      </m:f>
                      <m:r>
                        <a:rPr lang="en-US" sz="200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1.00</m:t>
                      </m:r>
                    </m:oMath>
                  </m:oMathPara>
                </a14:m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800"/>
                  </a:spcAft>
                  <a:buFont typeface="Arial" panose="020B0604020202020204" pitchFamily="34" charset="0"/>
                  <a:buNone/>
                </a:pPr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8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𝑆𝑝𝑒𝑐𝑖𝑓𝑖𝑐𝑖𝑡𝑦</m:t>
                      </m:r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=100%</m:t>
                      </m:r>
                    </m:oMath>
                  </m:oMathPara>
                </a14:m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8ADB364-52D9-92AA-18A2-3096D94F5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816" y="2618770"/>
                <a:ext cx="7060579" cy="33359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392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B0F71-7874-6AE9-0E53-A28D2A4B6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08515511-E375-C70F-FBE2-99EF83B524C1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Cutoffs using ZIKA negative controls: </a:t>
            </a:r>
          </a:p>
        </p:txBody>
      </p:sp>
      <p:pic>
        <p:nvPicPr>
          <p:cNvPr id="17" name="Picture 16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BA630D63-5869-EFEA-4495-058D99AD3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170" y="1843088"/>
            <a:ext cx="4114800" cy="4114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D0F0A2-28EE-7511-A98D-DBF5B0B3CCF2}"/>
              </a:ext>
            </a:extLst>
          </p:cNvPr>
          <p:cNvSpPr txBox="1"/>
          <p:nvPr/>
        </p:nvSpPr>
        <p:spPr>
          <a:xfrm>
            <a:off x="724829" y="2521059"/>
            <a:ext cx="573172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Histogram of samples</a:t>
            </a:r>
          </a:p>
          <a:p>
            <a:r>
              <a:rPr lang="en-US" sz="2800" b="1" dirty="0"/>
              <a:t> Cutoffs:</a:t>
            </a:r>
          </a:p>
          <a:p>
            <a:r>
              <a:rPr lang="en-US" sz="2800" b="1" dirty="0"/>
              <a:t>	</a:t>
            </a:r>
            <a:r>
              <a:rPr lang="en-US" sz="2800" dirty="0"/>
              <a:t>In red: </a:t>
            </a:r>
            <a:r>
              <a:rPr lang="en-US" sz="2800" b="1" dirty="0"/>
              <a:t>Mean + 2SD = 695.9</a:t>
            </a:r>
          </a:p>
          <a:p>
            <a:r>
              <a:rPr lang="en-US" sz="2800" dirty="0"/>
              <a:t>	In purple: </a:t>
            </a:r>
            <a:r>
              <a:rPr lang="en-US" sz="2800" b="1" dirty="0"/>
              <a:t>Mean + 3SD = 1116.5</a:t>
            </a:r>
          </a:p>
        </p:txBody>
      </p:sp>
    </p:spTree>
    <p:extLst>
      <p:ext uri="{BB962C8B-B14F-4D97-AF65-F5344CB8AC3E}">
        <p14:creationId xmlns:p14="http://schemas.microsoft.com/office/powerpoint/2010/main" val="16107004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1A5CB-84EE-29ED-26B4-CC1551CBC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61ED9-6A59-A37F-5B99-4EDAF0F31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5000"/>
              </a:lnSpc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Mixture models are the only method to calculate cutoffs and estimate seroprevalence directly from the sample distribution </a:t>
            </a:r>
          </a:p>
          <a:p>
            <a:pPr lvl="1">
              <a:lnSpc>
                <a:spcPct val="115000"/>
              </a:lnSpc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oes not require positive or negative controls</a:t>
            </a:r>
          </a:p>
        </p:txBody>
      </p:sp>
    </p:spTree>
    <p:extLst>
      <p:ext uri="{BB962C8B-B14F-4D97-AF65-F5344CB8AC3E}">
        <p14:creationId xmlns:p14="http://schemas.microsoft.com/office/powerpoint/2010/main" val="7415583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6C852-F005-4491-A68D-AE0882580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00C8B-B6CA-06B2-1EAF-EF9ACB756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15A41-D338-D1F2-DAB7-7EB406DF7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Advantage: Doesn’t require positive or negative controls</a:t>
            </a:r>
            <a:endParaRPr lang="en-US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Disadvantage: Only works if we can identify distributions representing exposed and unexposed individuals (ideally with minimal overlap)</a:t>
            </a:r>
          </a:p>
        </p:txBody>
      </p:sp>
    </p:spTree>
    <p:extLst>
      <p:ext uri="{BB962C8B-B14F-4D97-AF65-F5344CB8AC3E}">
        <p14:creationId xmlns:p14="http://schemas.microsoft.com/office/powerpoint/2010/main" val="1461107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1A422-88F5-3AA8-2B08-51C2A1B40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AFB08-5180-90B0-29AF-880BBF0CF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549E6-00AF-2CF0-9CB1-C85FB5A20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Why may we not see two distinct distributions for exposed and unexposed individuals in a population (e.g., either 1 or 3+ distributions)?</a:t>
            </a:r>
          </a:p>
          <a:p>
            <a:r>
              <a:rPr lang="en-US" dirty="0"/>
              <a:t>Almost all / almost no individuals exposed</a:t>
            </a:r>
          </a:p>
          <a:p>
            <a:r>
              <a:rPr lang="en-US" dirty="0"/>
              <a:t>Waning antibodies over time</a:t>
            </a:r>
          </a:p>
          <a:p>
            <a:r>
              <a:rPr lang="en-US" dirty="0"/>
              <a:t>Cross-reactive antibodies</a:t>
            </a:r>
          </a:p>
          <a:p>
            <a:r>
              <a:rPr lang="en-US" dirty="0"/>
              <a:t>Magnitude of antibody response could vary with intensity of infection</a:t>
            </a:r>
          </a:p>
          <a:p>
            <a:r>
              <a:rPr lang="en-US" dirty="0"/>
              <a:t>Natural infection vs. vaccination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7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2D049-42B6-66D1-A28A-834B407B1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44C4-544F-E4FB-8D85-C21C2B28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choosing cutoff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C0045-7EBC-1F19-20E8-BE9CB0AFD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" y="5268911"/>
            <a:ext cx="11193780" cy="1059815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15000"/>
              </a:lnSpc>
              <a:buNone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Serosurveillance of viral and vaccine-preventable diseases using 47-plex assay</a:t>
            </a:r>
          </a:p>
        </p:txBody>
      </p:sp>
      <p:pic>
        <p:nvPicPr>
          <p:cNvPr id="5" name="Picture 4" descr="A close-up of a card&#10;&#10;AI-generated content may be incorrect.">
            <a:extLst>
              <a:ext uri="{FF2B5EF4-FFF2-40B4-BE49-F238E27FC236}">
                <a16:creationId xmlns:a16="http://schemas.microsoft.com/office/drawing/2014/main" id="{53BB7A3E-3CED-D564-1646-D76D1B829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279" y="1894694"/>
            <a:ext cx="5469442" cy="306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917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BBFA7-5538-5F3E-2596-E81C4091E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EDEB9-AD39-B4A1-9EAD-859A4E84B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F8C99-6B4D-22E8-920E-44B49689A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660" y="1474805"/>
            <a:ext cx="10515600" cy="566701"/>
          </a:xfrm>
        </p:spPr>
        <p:txBody>
          <a:bodyPr>
            <a:noAutofit/>
          </a:bodyPr>
          <a:lstStyle/>
          <a:p>
            <a:pPr marL="457200" marR="0" lvl="1" indent="0">
              <a:lnSpc>
                <a:spcPct val="115000"/>
              </a:lnSpc>
              <a:buNone/>
            </a:pPr>
            <a:r>
              <a:rPr lang="en-US" sz="2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Chikv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and </a:t>
            </a:r>
            <a:r>
              <a:rPr lang="en-US" sz="2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Denv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could be appropriate distributions for fitting a mixture model (possibly two components per antigen) </a:t>
            </a:r>
            <a:endParaRPr lang="en-US" sz="2800" kern="100" dirty="0">
              <a:effectLst/>
              <a:highlight>
                <a:srgbClr val="FFFF00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9" name="Picture 8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3E35F380-E0AC-8A5D-3F51-3F8855A69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46969"/>
            <a:ext cx="3657600" cy="3657600"/>
          </a:xfrm>
          <a:prstGeom prst="rect">
            <a:avLst/>
          </a:prstGeom>
        </p:spPr>
      </p:pic>
      <p:pic>
        <p:nvPicPr>
          <p:cNvPr id="11" name="Picture 10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C2992E7A-E5AA-4509-5A06-579F64F3E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065" y="2646969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2034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36583-32E0-0EDE-F145-BD5BA568D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6E92A-5A4B-A7F6-CA63-2419FA108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617B6B-5A9F-057A-FED0-1032429D7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172" y="5043229"/>
            <a:ext cx="7213600" cy="10033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EF73C51-B987-A29E-388F-C81370580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4771"/>
            <a:ext cx="3125972" cy="2623251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Statistics also show that 2 components fit these distributions better than 1 component  </a:t>
            </a:r>
          </a:p>
        </p:txBody>
      </p:sp>
      <p:pic>
        <p:nvPicPr>
          <p:cNvPr id="10" name="Picture 9" descr="A graph of a graph showing different distribution of different distribution of different distribution of different distribution of different distribution of different distribution of different distribution of different distribution of different&#10;&#10;AI-generated content may be incorrect.">
            <a:extLst>
              <a:ext uri="{FF2B5EF4-FFF2-40B4-BE49-F238E27FC236}">
                <a16:creationId xmlns:a16="http://schemas.microsoft.com/office/drawing/2014/main" id="{79E7AD7C-4B13-33E4-2273-ACBB7BC67F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324"/>
          <a:stretch/>
        </p:blipFill>
        <p:spPr>
          <a:xfrm>
            <a:off x="4432890" y="1512176"/>
            <a:ext cx="3326219" cy="31491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3" name="Picture 12" descr="A graph of a normal distribution&#10;&#10;AI-generated content may be incorrect.">
            <a:extLst>
              <a:ext uri="{FF2B5EF4-FFF2-40B4-BE49-F238E27FC236}">
                <a16:creationId xmlns:a16="http://schemas.microsoft.com/office/drawing/2014/main" id="{6669A049-35BA-9D72-B5C3-CAFE7057C9F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324"/>
          <a:stretch/>
        </p:blipFill>
        <p:spPr>
          <a:xfrm>
            <a:off x="7759109" y="1512176"/>
            <a:ext cx="3326219" cy="31491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30803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A583D-24B5-B10D-4436-875EAE3D7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240D3-1929-14D4-E81F-FAEF4FC45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2A65F-74BE-0B9D-1269-551427074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94291"/>
          </a:xfrm>
        </p:spPr>
        <p:txBody>
          <a:bodyPr/>
          <a:lstStyle/>
          <a:p>
            <a:pPr marL="457200" marR="0" lvl="1" indent="0">
              <a:lnSpc>
                <a:spcPct val="115000"/>
              </a:lnSpc>
              <a:buNone/>
            </a:pPr>
            <a:r>
              <a:rPr lang="en-US" dirty="0"/>
              <a:t>Some antigen distributions are not as good:</a:t>
            </a:r>
          </a:p>
        </p:txBody>
      </p:sp>
      <p:pic>
        <p:nvPicPr>
          <p:cNvPr id="7" name="Picture 6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49EA854C-9EF5-DA43-0147-6A1EDFFB3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111" y="2443643"/>
            <a:ext cx="3528237" cy="3528237"/>
          </a:xfrm>
          <a:prstGeom prst="rect">
            <a:avLst/>
          </a:prstGeom>
        </p:spPr>
      </p:pic>
      <p:pic>
        <p:nvPicPr>
          <p:cNvPr id="9" name="Picture 8" descr="A graph of a normal distribution&#10;&#10;AI-generated content may be incorrect.">
            <a:extLst>
              <a:ext uri="{FF2B5EF4-FFF2-40B4-BE49-F238E27FC236}">
                <a16:creationId xmlns:a16="http://schemas.microsoft.com/office/drawing/2014/main" id="{0B15CFB6-1C05-A569-9132-1814AE0DEAC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186"/>
          <a:stretch/>
        </p:blipFill>
        <p:spPr>
          <a:xfrm>
            <a:off x="5956823" y="2493261"/>
            <a:ext cx="3578810" cy="34289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782A32-F8CB-A849-E987-4BF9A0661548}"/>
              </a:ext>
            </a:extLst>
          </p:cNvPr>
          <p:cNvSpPr txBox="1"/>
          <p:nvPr/>
        </p:nvSpPr>
        <p:spPr>
          <a:xfrm>
            <a:off x="8744954" y="2598003"/>
            <a:ext cx="2488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One component is best fit</a:t>
            </a: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785A58-E86C-A0C4-86E3-28A94FD55053}"/>
              </a:ext>
            </a:extLst>
          </p:cNvPr>
          <p:cNvCxnSpPr>
            <a:cxnSpLocks/>
          </p:cNvCxnSpPr>
          <p:nvPr/>
        </p:nvCxnSpPr>
        <p:spPr>
          <a:xfrm flipH="1">
            <a:off x="8311184" y="3287210"/>
            <a:ext cx="867540" cy="54784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35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1F35B-9F04-5292-2CA4-C285CA2D1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766B9-8350-60AA-7ABD-321576562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103088" cy="3695066"/>
          </a:xfrm>
        </p:spPr>
        <p:txBody>
          <a:bodyPr>
            <a:normAutofit/>
          </a:bodyPr>
          <a:lstStyle/>
          <a:p>
            <a:r>
              <a:rPr lang="en-US" dirty="0"/>
              <a:t>Unlike other methods, this method doesn’t calculate a cutoff</a:t>
            </a:r>
          </a:p>
          <a:p>
            <a:r>
              <a:rPr lang="en-US" dirty="0"/>
              <a:t>Instead, it calculates the probability of each sample being seropositive</a:t>
            </a:r>
          </a:p>
          <a:p>
            <a:r>
              <a:rPr lang="en-US" dirty="0"/>
              <a:t>Seroprevalence equals the sum of the individual-level probabilities of being seropositive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101ACD-41BE-840C-D5A8-F13E1994E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288" y="1220847"/>
            <a:ext cx="4089400" cy="32258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FF6863-FE8F-6B7F-56D2-631B749BDEB8}"/>
                  </a:ext>
                </a:extLst>
              </p:cNvPr>
              <p:cNvSpPr txBox="1"/>
              <p:nvPr/>
            </p:nvSpPr>
            <p:spPr>
              <a:xfrm>
                <a:off x="1795130" y="4796289"/>
                <a:ext cx="7912395" cy="1075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𝑆𝑒𝑟𝑜𝑝𝑟𝑒𝑣𝑎𝑙𝑒𝑛𝑐𝑒</m:t>
                      </m:r>
                      <m:r>
                        <a:rPr lang="en-US" sz="240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∑</m:t>
                          </m:r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𝑝𝑟𝑜𝑏𝑎𝑏𝑙𝑖𝑡𝑖𝑒𝑠</m:t>
                          </m:r>
                        </m:num>
                        <m:den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𝑛𝑢𝑚𝑏𝑒𝑟</m:t>
                          </m:r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𝑜𝑓</m:t>
                          </m:r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𝑠𝑎𝑚𝑝𝑙𝑒𝑠</m:t>
                          </m:r>
                        </m:den>
                      </m:f>
                      <m:r>
                        <a:rPr lang="en-US" sz="24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253</m:t>
                          </m:r>
                        </m:num>
                        <m:den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1000</m:t>
                          </m:r>
                        </m:den>
                      </m:f>
                      <m:r>
                        <a:rPr lang="en-US" sz="24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=25.3%</m:t>
                      </m:r>
                    </m:oMath>
                  </m:oMathPara>
                </a14:m>
                <a:endParaRPr lang="en-US" sz="24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FF6863-FE8F-6B7F-56D2-631B749BD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30" y="4796289"/>
                <a:ext cx="7912395" cy="1075936"/>
              </a:xfrm>
              <a:prstGeom prst="rect">
                <a:avLst/>
              </a:prstGeom>
              <a:blipFill>
                <a:blip r:embed="rId4"/>
                <a:stretch>
                  <a:fillRect l="-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069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2EA6D-9451-1AC6-40A8-3FDFEB61C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B0370-D76D-94A1-1BD4-5A1D8599A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Methods to determine 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seropositivity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come with different 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assumptions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which you should be sure to understand.</a:t>
            </a:r>
          </a:p>
          <a:p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method you choose will depend on</a:t>
            </a: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your study 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 the </a:t>
            </a: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particular antigen(s)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in addition to </a:t>
            </a: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controls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available, and sample and control </a:t>
            </a: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distributions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kern="100" dirty="0">
              <a:effectLst/>
              <a:highlight>
                <a:srgbClr val="FFFF00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kern="100" dirty="0">
              <a:effectLst/>
              <a:highlight>
                <a:srgbClr val="FFFF00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281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5148A-5265-F49C-29E1-4FF300417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01BB-21EF-D5A6-F071-F189B8D32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choosing cutoff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602FA-DED3-1B13-080A-9B962A18B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280" y="4104639"/>
            <a:ext cx="10515600" cy="2021523"/>
          </a:xfrm>
        </p:spPr>
        <p:txBody>
          <a:bodyPr>
            <a:normAutofit lnSpcReduction="10000"/>
          </a:bodyPr>
          <a:lstStyle/>
          <a:p>
            <a:pPr marL="457200" marR="0" lvl="1" indent="0">
              <a:lnSpc>
                <a:spcPct val="115000"/>
              </a:lnSpc>
              <a:buNone/>
            </a:pP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Bloch et al.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GillSansRegular"/>
              </a:rPr>
              <a:t>Investigation of the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GillSansRegular"/>
              </a:rPr>
              <a:t>sero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GillSansRegular"/>
              </a:rPr>
              <a:t>-epidemiology of vaccine preventable diseases and common viral infections in French populations using a multiplex serological assay. 2024.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GillSansRegular"/>
              </a:rPr>
              <a:t>medRxiv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GillSansRegular"/>
              </a:rPr>
              <a:t>.</a:t>
            </a:r>
            <a:endParaRPr lang="en-US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6" name="Picture 5" descr="A diagram of a bimodal distribution&#10;&#10;AI-generated content may be incorrect.">
            <a:extLst>
              <a:ext uri="{FF2B5EF4-FFF2-40B4-BE49-F238E27FC236}">
                <a16:creationId xmlns:a16="http://schemas.microsoft.com/office/drawing/2014/main" id="{61EC8034-0BE6-7CCD-B27D-98332B04D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813" y="1344766"/>
            <a:ext cx="6307418" cy="416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880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51B3854-5E98-92E2-3831-97E048116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Choosing cutoff methods: Example from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Zambezia, Mozambique panel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D2D209-942A-FBED-3F60-48595151962B}"/>
              </a:ext>
            </a:extLst>
          </p:cNvPr>
          <p:cNvSpPr txBox="1"/>
          <p:nvPr/>
        </p:nvSpPr>
        <p:spPr>
          <a:xfrm>
            <a:off x="2939121" y="1623028"/>
            <a:ext cx="405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Are international standards available (like for correlate of protection)?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89EC1A-498E-EDC7-AFBB-84FDDD2718D7}"/>
              </a:ext>
            </a:extLst>
          </p:cNvPr>
          <p:cNvCxnSpPr>
            <a:cxnSpLocks/>
          </p:cNvCxnSpPr>
          <p:nvPr/>
        </p:nvCxnSpPr>
        <p:spPr>
          <a:xfrm>
            <a:off x="5093821" y="2269360"/>
            <a:ext cx="368105" cy="593747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383393F-713F-47DB-0C06-B6A6A10437A8}"/>
              </a:ext>
            </a:extLst>
          </p:cNvPr>
          <p:cNvCxnSpPr>
            <a:cxnSpLocks/>
          </p:cNvCxnSpPr>
          <p:nvPr/>
        </p:nvCxnSpPr>
        <p:spPr>
          <a:xfrm flipH="1">
            <a:off x="4430295" y="2269359"/>
            <a:ext cx="385689" cy="593748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B20C13A-5C6A-F908-043B-5D4FF8A494B4}"/>
              </a:ext>
            </a:extLst>
          </p:cNvPr>
          <p:cNvSpPr txBox="1"/>
          <p:nvPr/>
        </p:nvSpPr>
        <p:spPr>
          <a:xfrm>
            <a:off x="3911549" y="2381567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B9CEF1-1503-FA03-2296-E1F0B0DC4A39}"/>
              </a:ext>
            </a:extLst>
          </p:cNvPr>
          <p:cNvSpPr txBox="1"/>
          <p:nvPr/>
        </p:nvSpPr>
        <p:spPr>
          <a:xfrm>
            <a:off x="5380156" y="2338306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5F392A-EAB3-A7CB-8613-9AA2B50B05AA}"/>
              </a:ext>
            </a:extLst>
          </p:cNvPr>
          <p:cNvSpPr txBox="1"/>
          <p:nvPr/>
        </p:nvSpPr>
        <p:spPr>
          <a:xfrm>
            <a:off x="2796099" y="2863107"/>
            <a:ext cx="2019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Use international standard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E710C1-81DE-8237-C46A-54F273AB16D0}"/>
              </a:ext>
            </a:extLst>
          </p:cNvPr>
          <p:cNvSpPr txBox="1"/>
          <p:nvPr/>
        </p:nvSpPr>
        <p:spPr>
          <a:xfrm>
            <a:off x="4914457" y="2764128"/>
            <a:ext cx="2785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Are positive and negative controls available?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70F6634-5D34-FD04-00E6-0282BF3D6349}"/>
              </a:ext>
            </a:extLst>
          </p:cNvPr>
          <p:cNvCxnSpPr>
            <a:cxnSpLocks/>
          </p:cNvCxnSpPr>
          <p:nvPr/>
        </p:nvCxnSpPr>
        <p:spPr>
          <a:xfrm>
            <a:off x="6964537" y="3351846"/>
            <a:ext cx="329423" cy="418237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0487BDD-EAA0-2233-A33A-33866C488970}"/>
              </a:ext>
            </a:extLst>
          </p:cNvPr>
          <p:cNvCxnSpPr>
            <a:cxnSpLocks/>
          </p:cNvCxnSpPr>
          <p:nvPr/>
        </p:nvCxnSpPr>
        <p:spPr>
          <a:xfrm flipH="1">
            <a:off x="5011904" y="3518373"/>
            <a:ext cx="385689" cy="593748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3E0F155-5D1C-7BED-804D-114C9461C685}"/>
              </a:ext>
            </a:extLst>
          </p:cNvPr>
          <p:cNvSpPr txBox="1"/>
          <p:nvPr/>
        </p:nvSpPr>
        <p:spPr>
          <a:xfrm>
            <a:off x="4493158" y="3630581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185C68E-CCF9-7604-00FD-346678AF5B95}"/>
              </a:ext>
            </a:extLst>
          </p:cNvPr>
          <p:cNvSpPr txBox="1"/>
          <p:nvPr/>
        </p:nvSpPr>
        <p:spPr>
          <a:xfrm>
            <a:off x="7234642" y="3307415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D4EF69D-B1BE-2419-27A1-36BF3EB8FA05}"/>
              </a:ext>
            </a:extLst>
          </p:cNvPr>
          <p:cNvSpPr txBox="1"/>
          <p:nvPr/>
        </p:nvSpPr>
        <p:spPr>
          <a:xfrm>
            <a:off x="2800930" y="4123848"/>
            <a:ext cx="2649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Use ROC curve; is Youden’s J reasonable?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5064009-91D6-D775-4EC5-F020E75B6974}"/>
              </a:ext>
            </a:extLst>
          </p:cNvPr>
          <p:cNvCxnSpPr>
            <a:cxnSpLocks/>
          </p:cNvCxnSpPr>
          <p:nvPr/>
        </p:nvCxnSpPr>
        <p:spPr>
          <a:xfrm>
            <a:off x="3148815" y="4794365"/>
            <a:ext cx="368105" cy="593747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49D4F5D-AC93-D1BF-3EDB-241F37F3F18F}"/>
              </a:ext>
            </a:extLst>
          </p:cNvPr>
          <p:cNvCxnSpPr>
            <a:cxnSpLocks/>
          </p:cNvCxnSpPr>
          <p:nvPr/>
        </p:nvCxnSpPr>
        <p:spPr>
          <a:xfrm flipH="1">
            <a:off x="2485289" y="4794364"/>
            <a:ext cx="385689" cy="593748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4D8E060-6989-A774-3FA7-E3E471DE2CC7}"/>
              </a:ext>
            </a:extLst>
          </p:cNvPr>
          <p:cNvSpPr txBox="1"/>
          <p:nvPr/>
        </p:nvSpPr>
        <p:spPr>
          <a:xfrm>
            <a:off x="1966543" y="4906572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EB7FDFA-02C9-74AD-20CD-F465C8FBBB57}"/>
              </a:ext>
            </a:extLst>
          </p:cNvPr>
          <p:cNvSpPr txBox="1"/>
          <p:nvPr/>
        </p:nvSpPr>
        <p:spPr>
          <a:xfrm>
            <a:off x="3530989" y="4974232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4AF31F7-9FA7-931A-0B31-B87BAC66A2DB}"/>
              </a:ext>
            </a:extLst>
          </p:cNvPr>
          <p:cNvSpPr txBox="1"/>
          <p:nvPr/>
        </p:nvSpPr>
        <p:spPr>
          <a:xfrm>
            <a:off x="1019179" y="5404014"/>
            <a:ext cx="2019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Maximize Youden’s J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17075E2-A6EA-26EA-CB81-59B4D1C6D7DA}"/>
              </a:ext>
            </a:extLst>
          </p:cNvPr>
          <p:cNvSpPr txBox="1"/>
          <p:nvPr/>
        </p:nvSpPr>
        <p:spPr>
          <a:xfrm>
            <a:off x="2628459" y="5424110"/>
            <a:ext cx="2649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i="0" u="none" strike="noStrike" dirty="0">
                <a:solidFill>
                  <a:srgbClr val="000000"/>
                </a:solidFill>
                <a:effectLst/>
              </a:rPr>
              <a:t>Maximize specificity with sensitivity</a:t>
            </a:r>
            <a:r>
              <a:rPr lang="en-US" b="0" i="0" dirty="0">
                <a:solidFill>
                  <a:srgbClr val="001D35"/>
                </a:solidFill>
                <a:effectLst/>
              </a:rPr>
              <a:t> </a:t>
            </a:r>
            <a:r>
              <a:rPr lang="en-US" b="1" i="0" dirty="0">
                <a:solidFill>
                  <a:srgbClr val="001D35"/>
                </a:solidFill>
                <a:effectLst/>
              </a:rPr>
              <a:t>≥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</a:rPr>
              <a:t> 75%</a:t>
            </a:r>
            <a:endParaRPr lang="en-US" sz="1800" b="1" dirty="0">
              <a:effectLst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FEA6AFD-740F-450D-E829-392BC35B8F47}"/>
              </a:ext>
            </a:extLst>
          </p:cNvPr>
          <p:cNvSpPr txBox="1"/>
          <p:nvPr/>
        </p:nvSpPr>
        <p:spPr>
          <a:xfrm>
            <a:off x="6853644" y="3606023"/>
            <a:ext cx="2184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Are negative controls available?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E339C05-2B93-70A2-9AA2-25849BE08996}"/>
              </a:ext>
            </a:extLst>
          </p:cNvPr>
          <p:cNvCxnSpPr>
            <a:cxnSpLocks/>
          </p:cNvCxnSpPr>
          <p:nvPr/>
        </p:nvCxnSpPr>
        <p:spPr>
          <a:xfrm>
            <a:off x="8888061" y="4198651"/>
            <a:ext cx="406135" cy="549199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9DEE8AC-F14C-4880-D8BC-253B828C0082}"/>
              </a:ext>
            </a:extLst>
          </p:cNvPr>
          <p:cNvCxnSpPr>
            <a:cxnSpLocks/>
          </p:cNvCxnSpPr>
          <p:nvPr/>
        </p:nvCxnSpPr>
        <p:spPr>
          <a:xfrm flipH="1">
            <a:off x="7544709" y="4213737"/>
            <a:ext cx="366457" cy="534113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EBE5645-8745-E503-EC1F-6AF39F384EC8}"/>
              </a:ext>
            </a:extLst>
          </p:cNvPr>
          <p:cNvSpPr txBox="1"/>
          <p:nvPr/>
        </p:nvSpPr>
        <p:spPr>
          <a:xfrm>
            <a:off x="7095385" y="4196870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5E3F5EA-32BA-6A52-3F94-C294678F6FA3}"/>
              </a:ext>
            </a:extLst>
          </p:cNvPr>
          <p:cNvSpPr txBox="1"/>
          <p:nvPr/>
        </p:nvSpPr>
        <p:spPr>
          <a:xfrm>
            <a:off x="9147285" y="4193853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D4DB938-02FC-D633-62D2-95AE9800A540}"/>
              </a:ext>
            </a:extLst>
          </p:cNvPr>
          <p:cNvSpPr txBox="1"/>
          <p:nvPr/>
        </p:nvSpPr>
        <p:spPr>
          <a:xfrm>
            <a:off x="8978552" y="4639259"/>
            <a:ext cx="1850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Use finite mixture model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E7FD788-755B-861C-228C-7BDC81AF360C}"/>
              </a:ext>
            </a:extLst>
          </p:cNvPr>
          <p:cNvSpPr txBox="1"/>
          <p:nvPr/>
        </p:nvSpPr>
        <p:spPr>
          <a:xfrm>
            <a:off x="5950076" y="4651066"/>
            <a:ext cx="2449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Are negative controls normally distributed?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E29D8D9-A565-8504-9A52-1EA1BED12651}"/>
              </a:ext>
            </a:extLst>
          </p:cNvPr>
          <p:cNvCxnSpPr>
            <a:cxnSpLocks/>
          </p:cNvCxnSpPr>
          <p:nvPr/>
        </p:nvCxnSpPr>
        <p:spPr>
          <a:xfrm>
            <a:off x="7326602" y="5317865"/>
            <a:ext cx="250749" cy="475823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9C551A3-0C28-401E-8733-49F21A6B8EF9}"/>
              </a:ext>
            </a:extLst>
          </p:cNvPr>
          <p:cNvCxnSpPr>
            <a:cxnSpLocks/>
          </p:cNvCxnSpPr>
          <p:nvPr/>
        </p:nvCxnSpPr>
        <p:spPr>
          <a:xfrm flipH="1">
            <a:off x="6634817" y="5317865"/>
            <a:ext cx="361950" cy="433862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DF550768-083B-0E65-35C7-613788B2E487}"/>
              </a:ext>
            </a:extLst>
          </p:cNvPr>
          <p:cNvSpPr txBox="1"/>
          <p:nvPr/>
        </p:nvSpPr>
        <p:spPr>
          <a:xfrm>
            <a:off x="6092332" y="5309409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Yes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8B655E7-FD3E-6A70-19C1-96CBF14ABCA3}"/>
              </a:ext>
            </a:extLst>
          </p:cNvPr>
          <p:cNvSpPr txBox="1"/>
          <p:nvPr/>
        </p:nvSpPr>
        <p:spPr>
          <a:xfrm>
            <a:off x="7539252" y="5317865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7472982-258A-7DA0-ED05-A78C6A3443AB}"/>
              </a:ext>
            </a:extLst>
          </p:cNvPr>
          <p:cNvSpPr txBox="1"/>
          <p:nvPr/>
        </p:nvSpPr>
        <p:spPr>
          <a:xfrm>
            <a:off x="5051470" y="5764384"/>
            <a:ext cx="2449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Mean + 3SD of negative controls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6985AE1-F799-0388-1E1C-0AFFE37DB024}"/>
              </a:ext>
            </a:extLst>
          </p:cNvPr>
          <p:cNvSpPr txBox="1"/>
          <p:nvPr/>
        </p:nvSpPr>
        <p:spPr>
          <a:xfrm>
            <a:off x="6990615" y="5751030"/>
            <a:ext cx="2449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Highest negative control</a:t>
            </a:r>
          </a:p>
        </p:txBody>
      </p:sp>
    </p:spTree>
    <p:extLst>
      <p:ext uri="{BB962C8B-B14F-4D97-AF65-F5344CB8AC3E}">
        <p14:creationId xmlns:p14="http://schemas.microsoft.com/office/powerpoint/2010/main" val="939775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9A057-0B46-9150-7E62-F3207C98A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considerations: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7EAA1-68C8-5A58-C38A-3F0B822F5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You may want to 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set up a way to decide cutoffs based on: </a:t>
            </a:r>
          </a:p>
          <a:p>
            <a:pPr lvl="1"/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Previous methods</a:t>
            </a:r>
          </a:p>
          <a:p>
            <a:pPr lvl="1"/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Sample and/or control 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distributions</a:t>
            </a:r>
          </a:p>
          <a:p>
            <a:pPr lvl="1"/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Information about controls</a:t>
            </a:r>
          </a:p>
          <a:p>
            <a:pPr lvl="1"/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hether to prioritize minimizing false negatives vs. false positives</a:t>
            </a:r>
            <a:endParaRPr lang="en-US" dirty="0"/>
          </a:p>
          <a:p>
            <a:pPr lvl="1"/>
            <a:r>
              <a:rPr lang="en-US" dirty="0"/>
              <a:t>How you want to interpret seropositivity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1620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2AC92-854D-90F5-48CC-EA351E0B1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DCA3A-F156-892B-8DDD-8E1BE12C8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Classifying controls in serological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40759-2E5B-D566-2CF0-1E952EA5D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 can define controls into the 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following categories: </a:t>
            </a:r>
          </a:p>
          <a:p>
            <a:pPr>
              <a:lnSpc>
                <a:spcPct val="115000"/>
              </a:lnSpc>
            </a:pP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True positives (TP): </a:t>
            </a: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Test positive, are positive</a:t>
            </a: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False positives (FP): 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Test positive, are negative</a:t>
            </a:r>
            <a:endParaRPr lang="en-US" sz="2400" b="1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True negatives (TN): </a:t>
            </a: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Test negative, are negative</a:t>
            </a: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False negatives (FN): 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Test negative, are positive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 need to have positive and negative controls to know which controls are </a:t>
            </a: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actually positive and actually negative</a:t>
            </a: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64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6F2D0-AD2B-AFC8-8DF1-D87539AFC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Applying cutoffs to ZIKA antigen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B1027E-4279-35A3-781C-3335E45B1420}"/>
              </a:ext>
            </a:extLst>
          </p:cNvPr>
          <p:cNvSpPr txBox="1"/>
          <p:nvPr/>
        </p:nvSpPr>
        <p:spPr>
          <a:xfrm>
            <a:off x="9460537" y="2247838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True negatives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CE6102-EFE1-92E5-00AE-49F98465A767}"/>
              </a:ext>
            </a:extLst>
          </p:cNvPr>
          <p:cNvSpPr txBox="1"/>
          <p:nvPr/>
        </p:nvSpPr>
        <p:spPr>
          <a:xfrm>
            <a:off x="9424138" y="3202425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False positives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48C7C2-9BD3-F2D8-20F5-78E7A77A94C5}"/>
              </a:ext>
            </a:extLst>
          </p:cNvPr>
          <p:cNvSpPr txBox="1"/>
          <p:nvPr/>
        </p:nvSpPr>
        <p:spPr>
          <a:xfrm>
            <a:off x="9460537" y="5138459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True positives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BA0B5E8-36B9-C5EA-046D-86C81D09FC87}"/>
              </a:ext>
            </a:extLst>
          </p:cNvPr>
          <p:cNvCxnSpPr>
            <a:cxnSpLocks/>
          </p:cNvCxnSpPr>
          <p:nvPr/>
        </p:nvCxnSpPr>
        <p:spPr>
          <a:xfrm flipH="1">
            <a:off x="8852638" y="2439630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2AAC604-5E68-6E72-AB7D-6C845D78AD2B}"/>
              </a:ext>
            </a:extLst>
          </p:cNvPr>
          <p:cNvCxnSpPr>
            <a:cxnSpLocks/>
          </p:cNvCxnSpPr>
          <p:nvPr/>
        </p:nvCxnSpPr>
        <p:spPr>
          <a:xfrm flipH="1">
            <a:off x="8852638" y="3390830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2C0DC5-6845-598F-31D9-9EC411DECEBE}"/>
              </a:ext>
            </a:extLst>
          </p:cNvPr>
          <p:cNvCxnSpPr>
            <a:cxnSpLocks/>
          </p:cNvCxnSpPr>
          <p:nvPr/>
        </p:nvCxnSpPr>
        <p:spPr>
          <a:xfrm flipH="1">
            <a:off x="8889037" y="5259804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91FC9F33-15D6-514D-BC51-F25D82EB0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840" y="1690688"/>
            <a:ext cx="7772400" cy="414317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316CA9C-EED4-507C-F1F3-004C27DA1276}"/>
              </a:ext>
            </a:extLst>
          </p:cNvPr>
          <p:cNvSpPr txBox="1"/>
          <p:nvPr/>
        </p:nvSpPr>
        <p:spPr>
          <a:xfrm>
            <a:off x="9424138" y="4243013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False negatives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5F46A0C-131C-85A0-9D38-6EC7A331F74E}"/>
              </a:ext>
            </a:extLst>
          </p:cNvPr>
          <p:cNvCxnSpPr>
            <a:cxnSpLocks/>
          </p:cNvCxnSpPr>
          <p:nvPr/>
        </p:nvCxnSpPr>
        <p:spPr>
          <a:xfrm flipH="1">
            <a:off x="8852638" y="4364358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0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2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41139</TotalTime>
  <Words>2691</Words>
  <Application>Microsoft Macintosh PowerPoint</Application>
  <PresentationFormat>Widescreen</PresentationFormat>
  <Paragraphs>351</Paragraphs>
  <Slides>44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Aptos</vt:lpstr>
      <vt:lpstr>Aptos Display</vt:lpstr>
      <vt:lpstr>Arial</vt:lpstr>
      <vt:lpstr>Cambria Math</vt:lpstr>
      <vt:lpstr>Courier New</vt:lpstr>
      <vt:lpstr>GillSansRegular</vt:lpstr>
      <vt:lpstr>Symbol</vt:lpstr>
      <vt:lpstr>Wingdings</vt:lpstr>
      <vt:lpstr>Office Theme</vt:lpstr>
      <vt:lpstr>Lecture 4: determining serostatus and estimating seroprevalence</vt:lpstr>
      <vt:lpstr>Lecture outline: </vt:lpstr>
      <vt:lpstr>Cutoff methods</vt:lpstr>
      <vt:lpstr>Examples of choosing cutoff methods</vt:lpstr>
      <vt:lpstr>Examples of choosing cutoff methods</vt:lpstr>
      <vt:lpstr>Choosing cutoff methods: Example from Zambezia, Mozambique panel</vt:lpstr>
      <vt:lpstr>Other considerations: </vt:lpstr>
      <vt:lpstr>Classifying controls in serological testing</vt:lpstr>
      <vt:lpstr>Applying cutoffs to ZIKA antigen</vt:lpstr>
      <vt:lpstr>2X2 table for ZIKA </vt:lpstr>
      <vt:lpstr>False positives and false negatives: which are “worse”?</vt:lpstr>
      <vt:lpstr>False positives and false negatives: which are “worse”?</vt:lpstr>
      <vt:lpstr>False positives and false negatives</vt:lpstr>
      <vt:lpstr>Sensitivity and specificity</vt:lpstr>
      <vt:lpstr>Sensitivity and specificity</vt:lpstr>
      <vt:lpstr>Sensitivity of ZIKA, cutoff  = 500</vt:lpstr>
      <vt:lpstr>Specificity of ZIKA, cutoff  = 500</vt:lpstr>
      <vt:lpstr>Receiver Operating Characteristic (ROC) Curve</vt:lpstr>
      <vt:lpstr>ROC Curves</vt:lpstr>
      <vt:lpstr>ROC Curves</vt:lpstr>
      <vt:lpstr>Choosing a cutoff from ROC Curve</vt:lpstr>
      <vt:lpstr>Cutoffs from ROC curve – Youden’s Index</vt:lpstr>
      <vt:lpstr>Cutoffs from ROC curve – Youden’s Index</vt:lpstr>
      <vt:lpstr>Cutoffs from ROC curve</vt:lpstr>
      <vt:lpstr>ROC curve summary</vt:lpstr>
      <vt:lpstr>Unexposed controls</vt:lpstr>
      <vt:lpstr>Unexposed controls</vt:lpstr>
      <vt:lpstr>Unexposed controls</vt:lpstr>
      <vt:lpstr>Unexposed controls</vt:lpstr>
      <vt:lpstr>Distributions of controls</vt:lpstr>
      <vt:lpstr>Distribution of negative controls</vt:lpstr>
      <vt:lpstr>PowerPoint Presentation</vt:lpstr>
      <vt:lpstr>PowerPoint Presentation</vt:lpstr>
      <vt:lpstr>Specificity of ZIKA antigen</vt:lpstr>
      <vt:lpstr>Specificity of ZIKA antigen</vt:lpstr>
      <vt:lpstr>PowerPoint Presentation</vt:lpstr>
      <vt:lpstr>Mixture models</vt:lpstr>
      <vt:lpstr>Mixture models</vt:lpstr>
      <vt:lpstr>Mixture models</vt:lpstr>
      <vt:lpstr>Mixture models</vt:lpstr>
      <vt:lpstr>Mixture models</vt:lpstr>
      <vt:lpstr>Mixture models</vt:lpstr>
      <vt:lpstr>Mixture models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Sonia Tara Hegde</dc:creator>
  <cp:lastModifiedBy>Saki Takahashi</cp:lastModifiedBy>
  <cp:revision>51</cp:revision>
  <dcterms:created xsi:type="dcterms:W3CDTF">2025-04-09T16:28:51Z</dcterms:created>
  <dcterms:modified xsi:type="dcterms:W3CDTF">2025-05-18T13:52:29Z</dcterms:modified>
</cp:coreProperties>
</file>